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33"/>
  </p:notesMasterIdLst>
  <p:sldIdLst>
    <p:sldId id="256" r:id="rId2"/>
    <p:sldId id="257" r:id="rId3"/>
    <p:sldId id="262" r:id="rId4"/>
    <p:sldId id="258" r:id="rId5"/>
    <p:sldId id="259" r:id="rId6"/>
    <p:sldId id="260" r:id="rId7"/>
    <p:sldId id="263" r:id="rId8"/>
    <p:sldId id="261" r:id="rId9"/>
    <p:sldId id="266" r:id="rId10"/>
    <p:sldId id="265" r:id="rId11"/>
    <p:sldId id="274" r:id="rId12"/>
    <p:sldId id="267" r:id="rId13"/>
    <p:sldId id="268" r:id="rId14"/>
    <p:sldId id="270" r:id="rId15"/>
    <p:sldId id="271" r:id="rId16"/>
    <p:sldId id="272" r:id="rId17"/>
    <p:sldId id="273" r:id="rId18"/>
    <p:sldId id="275" r:id="rId19"/>
    <p:sldId id="276" r:id="rId20"/>
    <p:sldId id="277" r:id="rId21"/>
    <p:sldId id="278" r:id="rId22"/>
    <p:sldId id="279" r:id="rId23"/>
    <p:sldId id="280" r:id="rId24"/>
    <p:sldId id="282" r:id="rId25"/>
    <p:sldId id="283" r:id="rId26"/>
    <p:sldId id="285" r:id="rId27"/>
    <p:sldId id="287" r:id="rId28"/>
    <p:sldId id="284" r:id="rId29"/>
    <p:sldId id="288" r:id="rId30"/>
    <p:sldId id="289" r:id="rId31"/>
    <p:sldId id="290" r:id="rId32"/>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572" y="-4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itchFamily="34"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pitchFamily="34" charset="0"/>
              </a:defRPr>
            </a:lvl1pPr>
          </a:lstStyle>
          <a:p>
            <a:pPr>
              <a:defRPr/>
            </a:pPr>
            <a:fld id="{70477ED3-1481-4195-94AB-5D2CCC05A5A7}" type="datetimeFigureOut">
              <a:rPr lang="zh-CN" altLang="en-US"/>
              <a:pPr>
                <a:defRPr/>
              </a:pPr>
              <a:t>2013/5/21</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pitchFamily="34"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pitchFamily="34" charset="0"/>
              </a:defRPr>
            </a:lvl1pPr>
          </a:lstStyle>
          <a:p>
            <a:pPr>
              <a:defRPr/>
            </a:pPr>
            <a:fld id="{4FB85310-2E48-44E1-AE9E-3C1A26EF2D98}" type="slidenum">
              <a:rPr lang="zh-CN" altLang="en-US"/>
              <a:pPr>
                <a:defRPr/>
              </a:pPr>
              <a:t>‹#›</a:t>
            </a:fld>
            <a:endParaRPr lang="zh-CN" altLang="en-US"/>
          </a:p>
        </p:txBody>
      </p:sp>
    </p:spTree>
    <p:extLst>
      <p:ext uri="{BB962C8B-B14F-4D97-AF65-F5344CB8AC3E}">
        <p14:creationId xmlns:p14="http://schemas.microsoft.com/office/powerpoint/2010/main" val="9645996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89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F9699AE6-0565-4265-A0B7-535C5E8E48EE}" type="slidenum">
              <a:rPr lang="zh-CN" altLang="en-US" smtClean="0"/>
              <a:pPr eaLnBrk="1" hangingPunct="1"/>
              <a:t>1</a:t>
            </a:fld>
            <a:endParaRPr lang="zh-C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994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fld id="{17F3B519-5F6A-4C5D-9DC5-C7C26A70F9CE}" type="slidenum">
              <a:rPr lang="zh-CN" altLang="en-US" smtClean="0"/>
              <a:pPr eaLnBrk="1" hangingPunct="1"/>
              <a:t>31</a:t>
            </a:fld>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4" name="Rectangle 7"/>
          <p:cNvSpPr/>
          <p:nvPr/>
        </p:nvSpPr>
        <p:spPr>
          <a:xfrm>
            <a:off x="777875"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6"/>
          <p:cNvSpPr/>
          <p:nvPr/>
        </p:nvSpPr>
        <p:spPr>
          <a:xfrm>
            <a:off x="777875" y="6172200"/>
            <a:ext cx="7543800" cy="269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762000" y="4724400"/>
            <a:ext cx="6858000" cy="990600"/>
          </a:xfrm>
        </p:spPr>
        <p:txBody>
          <a:bodyPr anchor="t">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dirty="0"/>
          </a:p>
        </p:txBody>
      </p:sp>
      <p:sp>
        <p:nvSpPr>
          <p:cNvPr id="6" name="Date Placeholder 3"/>
          <p:cNvSpPr>
            <a:spLocks noGrp="1"/>
          </p:cNvSpPr>
          <p:nvPr>
            <p:ph type="dt" sz="half" idx="10"/>
          </p:nvPr>
        </p:nvSpPr>
        <p:spPr/>
        <p:txBody>
          <a:bodyPr/>
          <a:lstStyle>
            <a:lvl1pPr>
              <a:defRPr/>
            </a:lvl1pPr>
          </a:lstStyle>
          <a:p>
            <a:pPr>
              <a:defRPr/>
            </a:pPr>
            <a:endParaRPr lang="zh-CN" altLang="zh-CN"/>
          </a:p>
        </p:txBody>
      </p:sp>
      <p:sp>
        <p:nvSpPr>
          <p:cNvPr id="7" name="Footer Placeholder 4"/>
          <p:cNvSpPr>
            <a:spLocks noGrp="1"/>
          </p:cNvSpPr>
          <p:nvPr>
            <p:ph type="ftr" sz="quarter" idx="11"/>
          </p:nvPr>
        </p:nvSpPr>
        <p:spPr/>
        <p:txBody>
          <a:bodyPr/>
          <a:lstStyle>
            <a:lvl1pPr>
              <a:defRPr/>
            </a:lvl1pPr>
          </a:lstStyle>
          <a:p>
            <a:pPr>
              <a:defRPr/>
            </a:pPr>
            <a:endParaRPr lang="zh-CN" altLang="zh-CN"/>
          </a:p>
        </p:txBody>
      </p:sp>
      <p:sp>
        <p:nvSpPr>
          <p:cNvPr id="8" name="Slide Number Placeholder 5"/>
          <p:cNvSpPr>
            <a:spLocks noGrp="1"/>
          </p:cNvSpPr>
          <p:nvPr>
            <p:ph type="sldNum" sz="quarter" idx="12"/>
          </p:nvPr>
        </p:nvSpPr>
        <p:spPr/>
        <p:txBody>
          <a:bodyPr/>
          <a:lstStyle>
            <a:lvl1pPr>
              <a:defRPr/>
            </a:lvl1pPr>
          </a:lstStyle>
          <a:p>
            <a:pPr>
              <a:defRPr/>
            </a:pPr>
            <a:fld id="{3331014B-849A-44F8-9C10-AF0E6376BD8C}" type="slidenum">
              <a:rPr lang="zh-CN" altLang="zh-CN"/>
              <a:pPr>
                <a:defRPr/>
              </a:pPr>
              <a:t>‹#›</a:t>
            </a:fld>
            <a:endParaRPr lang="zh-CN" altLang="zh-CN"/>
          </a:p>
        </p:txBody>
      </p:sp>
    </p:spTree>
    <p:extLst>
      <p:ext uri="{BB962C8B-B14F-4D97-AF65-F5344CB8AC3E}">
        <p14:creationId xmlns:p14="http://schemas.microsoft.com/office/powerpoint/2010/main" val="15366282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endParaRPr lang="zh-CN" altLang="zh-CN"/>
          </a:p>
        </p:txBody>
      </p:sp>
      <p:sp>
        <p:nvSpPr>
          <p:cNvPr id="5" name="Footer Placeholder 4"/>
          <p:cNvSpPr>
            <a:spLocks noGrp="1"/>
          </p:cNvSpPr>
          <p:nvPr>
            <p:ph type="ftr" sz="quarter" idx="11"/>
          </p:nvPr>
        </p:nvSpPr>
        <p:spPr/>
        <p:txBody>
          <a:bodyPr/>
          <a:lstStyle>
            <a:lvl1pPr>
              <a:defRPr/>
            </a:lvl1pPr>
          </a:lstStyle>
          <a:p>
            <a:pPr>
              <a:defRPr/>
            </a:pPr>
            <a:endParaRPr lang="zh-CN" altLang="zh-CN"/>
          </a:p>
        </p:txBody>
      </p:sp>
      <p:sp>
        <p:nvSpPr>
          <p:cNvPr id="6" name="Slide Number Placeholder 5"/>
          <p:cNvSpPr>
            <a:spLocks noGrp="1"/>
          </p:cNvSpPr>
          <p:nvPr>
            <p:ph type="sldNum" sz="quarter" idx="12"/>
          </p:nvPr>
        </p:nvSpPr>
        <p:spPr/>
        <p:txBody>
          <a:bodyPr/>
          <a:lstStyle>
            <a:lvl1pPr>
              <a:defRPr/>
            </a:lvl1pPr>
          </a:lstStyle>
          <a:p>
            <a:pPr>
              <a:defRPr/>
            </a:pPr>
            <a:fld id="{0914C080-AE88-4199-9D4C-B92ABD9BEEF6}" type="slidenum">
              <a:rPr lang="zh-CN" altLang="zh-CN"/>
              <a:pPr>
                <a:defRPr/>
              </a:pPr>
              <a:t>‹#›</a:t>
            </a:fld>
            <a:endParaRPr lang="zh-CN" altLang="zh-CN"/>
          </a:p>
        </p:txBody>
      </p:sp>
    </p:spTree>
    <p:extLst>
      <p:ext uri="{BB962C8B-B14F-4D97-AF65-F5344CB8AC3E}">
        <p14:creationId xmlns:p14="http://schemas.microsoft.com/office/powerpoint/2010/main" val="11888057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4" name="Rectangle 6"/>
          <p:cNvSpPr/>
          <p:nvPr/>
        </p:nvSpPr>
        <p:spPr>
          <a:xfrm>
            <a:off x="777875"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7"/>
          <p:cNvSpPr/>
          <p:nvPr/>
        </p:nvSpPr>
        <p:spPr>
          <a:xfrm>
            <a:off x="777875" y="6172200"/>
            <a:ext cx="7543800" cy="269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62000" y="3276600"/>
            <a:ext cx="7543800" cy="1676400"/>
          </a:xfrm>
        </p:spPr>
        <p:txBody>
          <a:bodyPr/>
          <a:lstStyle>
            <a:lvl1pPr algn="l">
              <a:defRPr sz="5400" b="0" cap="all"/>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762000" y="4953000"/>
            <a:ext cx="6858000" cy="914400"/>
          </a:xfrm>
        </p:spPr>
        <p:txBody>
          <a:bodyPr anchor="t">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6" name="Date Placeholder 3"/>
          <p:cNvSpPr>
            <a:spLocks noGrp="1"/>
          </p:cNvSpPr>
          <p:nvPr>
            <p:ph type="dt" sz="half" idx="10"/>
          </p:nvPr>
        </p:nvSpPr>
        <p:spPr/>
        <p:txBody>
          <a:bodyPr/>
          <a:lstStyle>
            <a:lvl1pPr>
              <a:defRPr/>
            </a:lvl1pPr>
          </a:lstStyle>
          <a:p>
            <a:pPr>
              <a:defRPr/>
            </a:pPr>
            <a:endParaRPr lang="zh-CN" altLang="zh-CN"/>
          </a:p>
        </p:txBody>
      </p:sp>
      <p:sp>
        <p:nvSpPr>
          <p:cNvPr id="7" name="Footer Placeholder 4"/>
          <p:cNvSpPr>
            <a:spLocks noGrp="1"/>
          </p:cNvSpPr>
          <p:nvPr>
            <p:ph type="ftr" sz="quarter" idx="11"/>
          </p:nvPr>
        </p:nvSpPr>
        <p:spPr/>
        <p:txBody>
          <a:bodyPr/>
          <a:lstStyle>
            <a:lvl1pPr>
              <a:defRPr/>
            </a:lvl1pPr>
          </a:lstStyle>
          <a:p>
            <a:pPr>
              <a:defRPr/>
            </a:pPr>
            <a:endParaRPr lang="zh-CN" altLang="zh-CN"/>
          </a:p>
        </p:txBody>
      </p:sp>
      <p:sp>
        <p:nvSpPr>
          <p:cNvPr id="8" name="Slide Number Placeholder 5"/>
          <p:cNvSpPr>
            <a:spLocks noGrp="1"/>
          </p:cNvSpPr>
          <p:nvPr>
            <p:ph type="sldNum" sz="quarter" idx="12"/>
          </p:nvPr>
        </p:nvSpPr>
        <p:spPr/>
        <p:txBody>
          <a:bodyPr/>
          <a:lstStyle>
            <a:lvl1pPr>
              <a:defRPr/>
            </a:lvl1pPr>
          </a:lstStyle>
          <a:p>
            <a:pPr>
              <a:defRPr/>
            </a:pPr>
            <a:fld id="{7CD30EE7-E2F5-4C0D-913F-EDD25CC6E4FD}" type="slidenum">
              <a:rPr lang="zh-CN" altLang="zh-CN"/>
              <a:pPr>
                <a:defRPr/>
              </a:pPr>
              <a:t>‹#›</a:t>
            </a:fld>
            <a:endParaRPr lang="zh-CN" altLang="zh-CN"/>
          </a:p>
        </p:txBody>
      </p:sp>
    </p:spTree>
    <p:extLst>
      <p:ext uri="{BB962C8B-B14F-4D97-AF65-F5344CB8AC3E}">
        <p14:creationId xmlns:p14="http://schemas.microsoft.com/office/powerpoint/2010/main" val="3046595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Date Placeholder 3"/>
          <p:cNvSpPr>
            <a:spLocks noGrp="1"/>
          </p:cNvSpPr>
          <p:nvPr>
            <p:ph type="dt" sz="half" idx="10"/>
          </p:nvPr>
        </p:nvSpPr>
        <p:spPr/>
        <p:txBody>
          <a:bodyPr/>
          <a:lstStyle>
            <a:lvl1pPr>
              <a:defRPr/>
            </a:lvl1pPr>
          </a:lstStyle>
          <a:p>
            <a:pPr>
              <a:defRPr/>
            </a:pPr>
            <a:endParaRPr lang="zh-CN" altLang="zh-CN"/>
          </a:p>
        </p:txBody>
      </p:sp>
      <p:sp>
        <p:nvSpPr>
          <p:cNvPr id="6" name="Footer Placeholder 4"/>
          <p:cNvSpPr>
            <a:spLocks noGrp="1"/>
          </p:cNvSpPr>
          <p:nvPr>
            <p:ph type="ftr" sz="quarter" idx="11"/>
          </p:nvPr>
        </p:nvSpPr>
        <p:spPr/>
        <p:txBody>
          <a:bodyPr/>
          <a:lstStyle>
            <a:lvl1pPr>
              <a:defRPr/>
            </a:lvl1pPr>
          </a:lstStyle>
          <a:p>
            <a:pPr>
              <a:defRPr/>
            </a:pPr>
            <a:endParaRPr lang="zh-CN" altLang="zh-CN"/>
          </a:p>
        </p:txBody>
      </p:sp>
      <p:sp>
        <p:nvSpPr>
          <p:cNvPr id="7" name="Slide Number Placeholder 5"/>
          <p:cNvSpPr>
            <a:spLocks noGrp="1"/>
          </p:cNvSpPr>
          <p:nvPr>
            <p:ph type="sldNum" sz="quarter" idx="12"/>
          </p:nvPr>
        </p:nvSpPr>
        <p:spPr/>
        <p:txBody>
          <a:bodyPr/>
          <a:lstStyle>
            <a:lvl1pPr>
              <a:defRPr/>
            </a:lvl1pPr>
          </a:lstStyle>
          <a:p>
            <a:pPr>
              <a:defRPr/>
            </a:pPr>
            <a:fld id="{33862DFE-8F87-467D-8A5D-FBEF6E69BE71}" type="slidenum">
              <a:rPr lang="zh-CN" altLang="zh-CN"/>
              <a:pPr>
                <a:defRPr/>
              </a:pPr>
              <a:t>‹#›</a:t>
            </a:fld>
            <a:endParaRPr lang="zh-CN" altLang="zh-CN"/>
          </a:p>
        </p:txBody>
      </p:sp>
    </p:spTree>
    <p:extLst>
      <p:ext uri="{BB962C8B-B14F-4D97-AF65-F5344CB8AC3E}">
        <p14:creationId xmlns:p14="http://schemas.microsoft.com/office/powerpoint/2010/main" val="2851817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cxnSp>
        <p:nvCxnSpPr>
          <p:cNvPr id="7" name="Straight Connector 10"/>
          <p:cNvCxnSpPr/>
          <p:nvPr/>
        </p:nvCxnSpPr>
        <p:spPr>
          <a:xfrm>
            <a:off x="758825" y="1249363"/>
            <a:ext cx="3657600"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12"/>
          <p:cNvCxnSpPr/>
          <p:nvPr/>
        </p:nvCxnSpPr>
        <p:spPr>
          <a:xfrm>
            <a:off x="4645025" y="1249363"/>
            <a:ext cx="3657600" cy="1587"/>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lvl1pPr>
              <a:defRPr/>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758952" y="1329264"/>
            <a:ext cx="3657600" cy="30480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645152" y="1329264"/>
            <a:ext cx="3657600" cy="30480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9" name="Date Placeholder 6"/>
          <p:cNvSpPr>
            <a:spLocks noGrp="1"/>
          </p:cNvSpPr>
          <p:nvPr>
            <p:ph type="dt" sz="half" idx="10"/>
          </p:nvPr>
        </p:nvSpPr>
        <p:spPr/>
        <p:txBody>
          <a:bodyPr/>
          <a:lstStyle>
            <a:lvl1pPr>
              <a:defRPr/>
            </a:lvl1pPr>
          </a:lstStyle>
          <a:p>
            <a:pPr>
              <a:defRPr/>
            </a:pPr>
            <a:endParaRPr lang="zh-CN" altLang="zh-CN"/>
          </a:p>
        </p:txBody>
      </p:sp>
      <p:sp>
        <p:nvSpPr>
          <p:cNvPr id="10" name="Footer Placeholder 7"/>
          <p:cNvSpPr>
            <a:spLocks noGrp="1"/>
          </p:cNvSpPr>
          <p:nvPr>
            <p:ph type="ftr" sz="quarter" idx="11"/>
          </p:nvPr>
        </p:nvSpPr>
        <p:spPr/>
        <p:txBody>
          <a:bodyPr/>
          <a:lstStyle>
            <a:lvl1pPr>
              <a:defRPr/>
            </a:lvl1pPr>
          </a:lstStyle>
          <a:p>
            <a:pPr>
              <a:defRPr/>
            </a:pPr>
            <a:endParaRPr lang="zh-CN" altLang="zh-CN"/>
          </a:p>
        </p:txBody>
      </p:sp>
      <p:sp>
        <p:nvSpPr>
          <p:cNvPr id="11" name="Slide Number Placeholder 8"/>
          <p:cNvSpPr>
            <a:spLocks noGrp="1"/>
          </p:cNvSpPr>
          <p:nvPr>
            <p:ph type="sldNum" sz="quarter" idx="12"/>
          </p:nvPr>
        </p:nvSpPr>
        <p:spPr/>
        <p:txBody>
          <a:bodyPr/>
          <a:lstStyle>
            <a:lvl1pPr>
              <a:defRPr/>
            </a:lvl1pPr>
          </a:lstStyle>
          <a:p>
            <a:pPr>
              <a:defRPr/>
            </a:pPr>
            <a:fld id="{7C18360C-A562-423A-B187-883A1F3E6C7B}" type="slidenum">
              <a:rPr lang="zh-CN" altLang="zh-CN"/>
              <a:pPr>
                <a:defRPr/>
              </a:pPr>
              <a:t>‹#›</a:t>
            </a:fld>
            <a:endParaRPr lang="zh-CN" altLang="zh-CN"/>
          </a:p>
        </p:txBody>
      </p:sp>
    </p:spTree>
    <p:extLst>
      <p:ext uri="{BB962C8B-B14F-4D97-AF65-F5344CB8AC3E}">
        <p14:creationId xmlns:p14="http://schemas.microsoft.com/office/powerpoint/2010/main" val="2678580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3"/>
          <p:cNvSpPr>
            <a:spLocks noGrp="1"/>
          </p:cNvSpPr>
          <p:nvPr>
            <p:ph type="dt" sz="half" idx="10"/>
          </p:nvPr>
        </p:nvSpPr>
        <p:spPr/>
        <p:txBody>
          <a:bodyPr/>
          <a:lstStyle>
            <a:lvl1pPr>
              <a:defRPr/>
            </a:lvl1pPr>
          </a:lstStyle>
          <a:p>
            <a:pPr>
              <a:defRPr/>
            </a:pPr>
            <a:endParaRPr lang="zh-CN" altLang="zh-CN"/>
          </a:p>
        </p:txBody>
      </p:sp>
      <p:sp>
        <p:nvSpPr>
          <p:cNvPr id="4" name="Footer Placeholder 4"/>
          <p:cNvSpPr>
            <a:spLocks noGrp="1"/>
          </p:cNvSpPr>
          <p:nvPr>
            <p:ph type="ftr" sz="quarter" idx="11"/>
          </p:nvPr>
        </p:nvSpPr>
        <p:spPr/>
        <p:txBody>
          <a:bodyPr/>
          <a:lstStyle>
            <a:lvl1pPr>
              <a:defRPr/>
            </a:lvl1pPr>
          </a:lstStyle>
          <a:p>
            <a:pPr>
              <a:defRPr/>
            </a:pPr>
            <a:endParaRPr lang="zh-CN" altLang="zh-CN"/>
          </a:p>
        </p:txBody>
      </p:sp>
      <p:sp>
        <p:nvSpPr>
          <p:cNvPr id="5" name="Slide Number Placeholder 5"/>
          <p:cNvSpPr>
            <a:spLocks noGrp="1"/>
          </p:cNvSpPr>
          <p:nvPr>
            <p:ph type="sldNum" sz="quarter" idx="12"/>
          </p:nvPr>
        </p:nvSpPr>
        <p:spPr/>
        <p:txBody>
          <a:bodyPr/>
          <a:lstStyle>
            <a:lvl1pPr>
              <a:defRPr/>
            </a:lvl1pPr>
          </a:lstStyle>
          <a:p>
            <a:pPr>
              <a:defRPr/>
            </a:pPr>
            <a:fld id="{D5AB2FC4-16FF-4F2F-A5B3-5D4C2846828E}" type="slidenum">
              <a:rPr lang="zh-CN" altLang="zh-CN"/>
              <a:pPr>
                <a:defRPr/>
              </a:pPr>
              <a:t>‹#›</a:t>
            </a:fld>
            <a:endParaRPr lang="zh-CN" altLang="zh-CN"/>
          </a:p>
        </p:txBody>
      </p:sp>
    </p:spTree>
    <p:extLst>
      <p:ext uri="{BB962C8B-B14F-4D97-AF65-F5344CB8AC3E}">
        <p14:creationId xmlns:p14="http://schemas.microsoft.com/office/powerpoint/2010/main" val="4067985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zh-CN" altLang="zh-CN"/>
          </a:p>
        </p:txBody>
      </p:sp>
      <p:sp>
        <p:nvSpPr>
          <p:cNvPr id="3" name="Footer Placeholder 4"/>
          <p:cNvSpPr>
            <a:spLocks noGrp="1"/>
          </p:cNvSpPr>
          <p:nvPr>
            <p:ph type="ftr" sz="quarter" idx="11"/>
          </p:nvPr>
        </p:nvSpPr>
        <p:spPr/>
        <p:txBody>
          <a:bodyPr/>
          <a:lstStyle>
            <a:lvl1pPr>
              <a:defRPr/>
            </a:lvl1pPr>
          </a:lstStyle>
          <a:p>
            <a:pPr>
              <a:defRPr/>
            </a:pPr>
            <a:endParaRPr lang="zh-CN" altLang="zh-CN"/>
          </a:p>
        </p:txBody>
      </p:sp>
      <p:sp>
        <p:nvSpPr>
          <p:cNvPr id="4" name="Slide Number Placeholder 5"/>
          <p:cNvSpPr>
            <a:spLocks noGrp="1"/>
          </p:cNvSpPr>
          <p:nvPr>
            <p:ph type="sldNum" sz="quarter" idx="12"/>
          </p:nvPr>
        </p:nvSpPr>
        <p:spPr/>
        <p:txBody>
          <a:bodyPr/>
          <a:lstStyle>
            <a:lvl1pPr>
              <a:defRPr/>
            </a:lvl1pPr>
          </a:lstStyle>
          <a:p>
            <a:pPr>
              <a:defRPr/>
            </a:pPr>
            <a:fld id="{FBA355E1-045B-4449-B507-756CBC5A32AE}" type="slidenum">
              <a:rPr lang="zh-CN" altLang="zh-CN"/>
              <a:pPr>
                <a:defRPr/>
              </a:pPr>
              <a:t>‹#›</a:t>
            </a:fld>
            <a:endParaRPr lang="zh-CN" altLang="zh-CN"/>
          </a:p>
        </p:txBody>
      </p:sp>
    </p:spTree>
    <p:extLst>
      <p:ext uri="{BB962C8B-B14F-4D97-AF65-F5344CB8AC3E}">
        <p14:creationId xmlns:p14="http://schemas.microsoft.com/office/powerpoint/2010/main" val="30457685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cxnSp>
        <p:nvCxnSpPr>
          <p:cNvPr id="5" name="Straight Connector 9"/>
          <p:cNvCxnSpPr/>
          <p:nvPr/>
        </p:nvCxnSpPr>
        <p:spPr>
          <a:xfrm rot="5400000">
            <a:off x="1677194" y="2515394"/>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62000" y="4572000"/>
            <a:ext cx="6784848" cy="1600200"/>
          </a:xfrm>
        </p:spPr>
        <p:txBody>
          <a:bodyPr>
            <a:normAutofit/>
          </a:bodyPr>
          <a:lstStyle>
            <a:lvl1pPr algn="l">
              <a:defRPr sz="5400" b="0"/>
            </a:lvl1pPr>
          </a:lstStyle>
          <a:p>
            <a:r>
              <a:rPr lang="zh-CN" altLang="en-US" smtClean="0"/>
              <a:t>单击此处编辑母版标题样式</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6" name="Date Placeholder 4"/>
          <p:cNvSpPr>
            <a:spLocks noGrp="1"/>
          </p:cNvSpPr>
          <p:nvPr>
            <p:ph type="dt" sz="half" idx="10"/>
          </p:nvPr>
        </p:nvSpPr>
        <p:spPr/>
        <p:txBody>
          <a:bodyPr/>
          <a:lstStyle>
            <a:lvl1pPr>
              <a:defRPr/>
            </a:lvl1pPr>
          </a:lstStyle>
          <a:p>
            <a:pPr>
              <a:defRPr/>
            </a:pPr>
            <a:endParaRPr lang="zh-CN" altLang="zh-CN"/>
          </a:p>
        </p:txBody>
      </p:sp>
      <p:sp>
        <p:nvSpPr>
          <p:cNvPr id="7" name="Footer Placeholder 5"/>
          <p:cNvSpPr>
            <a:spLocks noGrp="1"/>
          </p:cNvSpPr>
          <p:nvPr>
            <p:ph type="ftr" sz="quarter" idx="11"/>
          </p:nvPr>
        </p:nvSpPr>
        <p:spPr/>
        <p:txBody>
          <a:bodyPr/>
          <a:lstStyle>
            <a:lvl1pPr>
              <a:defRPr/>
            </a:lvl1pPr>
          </a:lstStyle>
          <a:p>
            <a:pPr>
              <a:defRPr/>
            </a:pPr>
            <a:endParaRPr lang="zh-CN" altLang="zh-CN"/>
          </a:p>
        </p:txBody>
      </p:sp>
      <p:sp>
        <p:nvSpPr>
          <p:cNvPr id="8" name="Slide Number Placeholder 6"/>
          <p:cNvSpPr>
            <a:spLocks noGrp="1"/>
          </p:cNvSpPr>
          <p:nvPr>
            <p:ph type="sldNum" sz="quarter" idx="12"/>
          </p:nvPr>
        </p:nvSpPr>
        <p:spPr/>
        <p:txBody>
          <a:bodyPr/>
          <a:lstStyle>
            <a:lvl1pPr>
              <a:defRPr/>
            </a:lvl1pPr>
          </a:lstStyle>
          <a:p>
            <a:pPr>
              <a:defRPr/>
            </a:pPr>
            <a:fld id="{287055C3-7F90-45EF-AB24-DD85F6A97AAB}" type="slidenum">
              <a:rPr lang="zh-CN" altLang="zh-CN"/>
              <a:pPr>
                <a:defRPr/>
              </a:pPr>
              <a:t>‹#›</a:t>
            </a:fld>
            <a:endParaRPr lang="zh-CN" altLang="zh-CN"/>
          </a:p>
        </p:txBody>
      </p:sp>
    </p:spTree>
    <p:extLst>
      <p:ext uri="{BB962C8B-B14F-4D97-AF65-F5344CB8AC3E}">
        <p14:creationId xmlns:p14="http://schemas.microsoft.com/office/powerpoint/2010/main" val="572660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ormAutofit/>
          </a:bodyPr>
          <a:lstStyle>
            <a:lvl1pPr algn="l">
              <a:defRPr sz="5400" b="0"/>
            </a:lvl1pPr>
          </a:lstStyle>
          <a:p>
            <a:r>
              <a:rPr lang="zh-CN" altLang="en-US" smtClean="0"/>
              <a:t>单击此处编辑母版标题样式</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a:p>
        </p:txBody>
      </p:sp>
      <p:sp>
        <p:nvSpPr>
          <p:cNvPr id="4" name="Text Placeholder 3"/>
          <p:cNvSpPr>
            <a:spLocks noGrp="1"/>
          </p:cNvSpPr>
          <p:nvPr>
            <p:ph type="body" sz="half" idx="2"/>
          </p:nvPr>
        </p:nvSpPr>
        <p:spPr>
          <a:xfrm>
            <a:off x="850392" y="3505200"/>
            <a:ext cx="7391400" cy="804862"/>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3"/>
          <p:cNvSpPr>
            <a:spLocks noGrp="1"/>
          </p:cNvSpPr>
          <p:nvPr>
            <p:ph type="dt" sz="half" idx="10"/>
          </p:nvPr>
        </p:nvSpPr>
        <p:spPr/>
        <p:txBody>
          <a:bodyPr/>
          <a:lstStyle>
            <a:lvl1pPr>
              <a:defRPr/>
            </a:lvl1pPr>
          </a:lstStyle>
          <a:p>
            <a:pPr>
              <a:defRPr/>
            </a:pPr>
            <a:endParaRPr lang="zh-CN" altLang="zh-CN"/>
          </a:p>
        </p:txBody>
      </p:sp>
      <p:sp>
        <p:nvSpPr>
          <p:cNvPr id="6" name="Footer Placeholder 4"/>
          <p:cNvSpPr>
            <a:spLocks noGrp="1"/>
          </p:cNvSpPr>
          <p:nvPr>
            <p:ph type="ftr" sz="quarter" idx="11"/>
          </p:nvPr>
        </p:nvSpPr>
        <p:spPr/>
        <p:txBody>
          <a:bodyPr/>
          <a:lstStyle>
            <a:lvl1pPr>
              <a:defRPr/>
            </a:lvl1pPr>
          </a:lstStyle>
          <a:p>
            <a:pPr>
              <a:defRPr/>
            </a:pPr>
            <a:endParaRPr lang="zh-CN" altLang="zh-CN"/>
          </a:p>
        </p:txBody>
      </p:sp>
      <p:sp>
        <p:nvSpPr>
          <p:cNvPr id="7" name="Slide Number Placeholder 5"/>
          <p:cNvSpPr>
            <a:spLocks noGrp="1"/>
          </p:cNvSpPr>
          <p:nvPr>
            <p:ph type="sldNum" sz="quarter" idx="12"/>
          </p:nvPr>
        </p:nvSpPr>
        <p:spPr/>
        <p:txBody>
          <a:bodyPr/>
          <a:lstStyle>
            <a:lvl1pPr>
              <a:defRPr/>
            </a:lvl1pPr>
          </a:lstStyle>
          <a:p>
            <a:pPr>
              <a:defRPr/>
            </a:pPr>
            <a:fld id="{CA9C6FF0-799A-4B03-AAE6-ABFB72963BC8}" type="slidenum">
              <a:rPr lang="zh-CN" altLang="zh-CN"/>
              <a:pPr>
                <a:defRPr/>
              </a:pPr>
              <a:t>‹#›</a:t>
            </a:fld>
            <a:endParaRPr lang="zh-CN" altLang="zh-CN"/>
          </a:p>
        </p:txBody>
      </p:sp>
    </p:spTree>
    <p:extLst>
      <p:ext uri="{BB962C8B-B14F-4D97-AF65-F5344CB8AC3E}">
        <p14:creationId xmlns:p14="http://schemas.microsoft.com/office/powerpoint/2010/main" val="4094320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endParaRPr lang="zh-CN" altLang="zh-CN"/>
          </a:p>
        </p:txBody>
      </p:sp>
      <p:sp>
        <p:nvSpPr>
          <p:cNvPr id="5" name="Footer Placeholder 4"/>
          <p:cNvSpPr>
            <a:spLocks noGrp="1"/>
          </p:cNvSpPr>
          <p:nvPr>
            <p:ph type="ftr" sz="quarter" idx="11"/>
          </p:nvPr>
        </p:nvSpPr>
        <p:spPr/>
        <p:txBody>
          <a:bodyPr/>
          <a:lstStyle>
            <a:lvl1pPr>
              <a:defRPr/>
            </a:lvl1pPr>
          </a:lstStyle>
          <a:p>
            <a:pPr>
              <a:defRPr/>
            </a:pPr>
            <a:endParaRPr lang="zh-CN" altLang="zh-CN"/>
          </a:p>
        </p:txBody>
      </p:sp>
      <p:sp>
        <p:nvSpPr>
          <p:cNvPr id="6" name="Slide Number Placeholder 5"/>
          <p:cNvSpPr>
            <a:spLocks noGrp="1"/>
          </p:cNvSpPr>
          <p:nvPr>
            <p:ph type="sldNum" sz="quarter" idx="12"/>
          </p:nvPr>
        </p:nvSpPr>
        <p:spPr/>
        <p:txBody>
          <a:bodyPr/>
          <a:lstStyle>
            <a:lvl1pPr>
              <a:defRPr/>
            </a:lvl1pPr>
          </a:lstStyle>
          <a:p>
            <a:pPr>
              <a:defRPr/>
            </a:pPr>
            <a:fld id="{5A543303-549E-4281-BBAD-8B9A3FC94EB0}" type="slidenum">
              <a:rPr lang="zh-CN" altLang="zh-CN"/>
              <a:pPr>
                <a:defRPr/>
              </a:pPr>
              <a:t>‹#›</a:t>
            </a:fld>
            <a:endParaRPr lang="zh-CN" altLang="zh-CN"/>
          </a:p>
        </p:txBody>
      </p:sp>
    </p:spTree>
    <p:extLst>
      <p:ext uri="{BB962C8B-B14F-4D97-AF65-F5344CB8AC3E}">
        <p14:creationId xmlns:p14="http://schemas.microsoft.com/office/powerpoint/2010/main" val="16756158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lvl1pPr>
              <a:defRPr/>
            </a:lvl1pPr>
          </a:lstStyle>
          <a:p>
            <a:pPr>
              <a:defRPr/>
            </a:pPr>
            <a:endParaRPr lang="zh-CN" altLang="zh-CN"/>
          </a:p>
        </p:txBody>
      </p:sp>
      <p:sp>
        <p:nvSpPr>
          <p:cNvPr id="5" name="Footer Placeholder 4"/>
          <p:cNvSpPr>
            <a:spLocks noGrp="1"/>
          </p:cNvSpPr>
          <p:nvPr>
            <p:ph type="ftr" sz="quarter" idx="11"/>
          </p:nvPr>
        </p:nvSpPr>
        <p:spPr/>
        <p:txBody>
          <a:bodyPr/>
          <a:lstStyle>
            <a:lvl1pPr>
              <a:defRPr/>
            </a:lvl1pPr>
          </a:lstStyle>
          <a:p>
            <a:pPr>
              <a:defRPr/>
            </a:pPr>
            <a:endParaRPr lang="zh-CN" altLang="zh-CN"/>
          </a:p>
        </p:txBody>
      </p:sp>
      <p:sp>
        <p:nvSpPr>
          <p:cNvPr id="6" name="Slide Number Placeholder 5"/>
          <p:cNvSpPr>
            <a:spLocks noGrp="1"/>
          </p:cNvSpPr>
          <p:nvPr>
            <p:ph type="sldNum" sz="quarter" idx="12"/>
          </p:nvPr>
        </p:nvSpPr>
        <p:spPr/>
        <p:txBody>
          <a:bodyPr/>
          <a:lstStyle>
            <a:lvl1pPr>
              <a:defRPr/>
            </a:lvl1pPr>
          </a:lstStyle>
          <a:p>
            <a:pPr>
              <a:defRPr/>
            </a:pPr>
            <a:fld id="{6ADB6C0A-E0EF-441C-81B5-F9C97EA9677C}" type="slidenum">
              <a:rPr lang="zh-CN" altLang="zh-CN"/>
              <a:pPr>
                <a:defRPr/>
              </a:pPr>
              <a:t>‹#›</a:t>
            </a:fld>
            <a:endParaRPr lang="zh-CN" altLang="zh-CN"/>
          </a:p>
        </p:txBody>
      </p:sp>
    </p:spTree>
    <p:extLst>
      <p:ext uri="{BB962C8B-B14F-4D97-AF65-F5344CB8AC3E}">
        <p14:creationId xmlns:p14="http://schemas.microsoft.com/office/powerpoint/2010/main" val="30463433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762000" y="4572000"/>
            <a:ext cx="67818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endParaRPr lang="en-US" smtClean="0"/>
          </a:p>
        </p:txBody>
      </p:sp>
      <p:sp>
        <p:nvSpPr>
          <p:cNvPr id="1027" name="Text Placeholder 2"/>
          <p:cNvSpPr>
            <a:spLocks noGrp="1"/>
          </p:cNvSpPr>
          <p:nvPr>
            <p:ph type="body" idx="1"/>
          </p:nvPr>
        </p:nvSpPr>
        <p:spPr bwMode="auto">
          <a:xfrm>
            <a:off x="762000" y="685800"/>
            <a:ext cx="75438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smtClean="0"/>
          </a:p>
        </p:txBody>
      </p:sp>
      <p:sp>
        <p:nvSpPr>
          <p:cNvPr id="4" name="Date Placeholder 3"/>
          <p:cNvSpPr>
            <a:spLocks noGrp="1"/>
          </p:cNvSpPr>
          <p:nvPr>
            <p:ph type="dt" sz="half" idx="2"/>
          </p:nvPr>
        </p:nvSpPr>
        <p:spPr>
          <a:xfrm>
            <a:off x="6248400" y="6208713"/>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pPr>
              <a:defRPr/>
            </a:pPr>
            <a:endParaRPr lang="zh-CN" altLang="zh-CN"/>
          </a:p>
        </p:txBody>
      </p:sp>
      <p:sp>
        <p:nvSpPr>
          <p:cNvPr id="5" name="Footer Placeholder 4"/>
          <p:cNvSpPr>
            <a:spLocks noGrp="1"/>
          </p:cNvSpPr>
          <p:nvPr>
            <p:ph type="ftr" sz="quarter" idx="3"/>
          </p:nvPr>
        </p:nvSpPr>
        <p:spPr>
          <a:xfrm>
            <a:off x="762000" y="6208713"/>
            <a:ext cx="4873625" cy="365125"/>
          </a:xfrm>
          <a:prstGeom prst="rect">
            <a:avLst/>
          </a:prstGeom>
        </p:spPr>
        <p:txBody>
          <a:bodyPr vert="horz" lIns="91440" tIns="45720" rIns="91440" bIns="45720" rtlCol="0" anchor="ctr"/>
          <a:lstStyle>
            <a:lvl1pPr algn="l">
              <a:defRPr sz="1200" b="1">
                <a:solidFill>
                  <a:schemeClr val="tx2">
                    <a:lumMod val="90000"/>
                    <a:lumOff val="10000"/>
                  </a:schemeClr>
                </a:solidFill>
                <a:latin typeface="Arial" pitchFamily="34" charset="0"/>
              </a:defRPr>
            </a:lvl1pPr>
          </a:lstStyle>
          <a:p>
            <a:pPr>
              <a:defRPr/>
            </a:pPr>
            <a:endParaRPr lang="zh-CN" altLang="zh-CN"/>
          </a:p>
        </p:txBody>
      </p:sp>
      <p:sp>
        <p:nvSpPr>
          <p:cNvPr id="6" name="Slide Number Placeholder 5"/>
          <p:cNvSpPr>
            <a:spLocks noGrp="1"/>
          </p:cNvSpPr>
          <p:nvPr>
            <p:ph type="sldNum" sz="quarter" idx="4"/>
          </p:nvPr>
        </p:nvSpPr>
        <p:spPr>
          <a:xfrm>
            <a:off x="7620000" y="5688013"/>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pPr>
              <a:defRPr/>
            </a:pPr>
            <a:fld id="{C3F0158F-D377-46EE-BCA4-C567CC861D91}" type="slidenum">
              <a:rPr lang="zh-CN" altLang="zh-CN"/>
              <a:pPr>
                <a:defRPr/>
              </a:pPr>
              <a:t>‹#›</a:t>
            </a:fld>
            <a:endParaRPr lang="zh-CN" altLang="zh-CN"/>
          </a:p>
        </p:txBody>
      </p:sp>
      <p:sp>
        <p:nvSpPr>
          <p:cNvPr id="8" name="Rectangle 7"/>
          <p:cNvSpPr/>
          <p:nvPr/>
        </p:nvSpPr>
        <p:spPr>
          <a:xfrm>
            <a:off x="777875"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777875" y="6172200"/>
            <a:ext cx="7543800" cy="269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 bg1="lt1" tx1="dk1" bg2="lt2" tx2="dk2" accent1="accent1" accent2="accent2" accent3="accent3" accent4="accent4" accent5="accent5" accent6="accent6" hlink="hlink" folHlink="folHlink"/>
  <p:sldLayoutIdLst>
    <p:sldLayoutId id="2147483785" r:id="rId1"/>
    <p:sldLayoutId id="2147483778" r:id="rId2"/>
    <p:sldLayoutId id="2147483786" r:id="rId3"/>
    <p:sldLayoutId id="2147483779" r:id="rId4"/>
    <p:sldLayoutId id="2147483787" r:id="rId5"/>
    <p:sldLayoutId id="2147483780" r:id="rId6"/>
    <p:sldLayoutId id="2147483781" r:id="rId7"/>
    <p:sldLayoutId id="2147483788" r:id="rId8"/>
    <p:sldLayoutId id="2147483782" r:id="rId9"/>
    <p:sldLayoutId id="2147483783" r:id="rId10"/>
    <p:sldLayoutId id="2147483784" r:id="rId11"/>
  </p:sldLayoutIdLst>
  <p:txStyles>
    <p:titleStyle>
      <a:lvl1pPr algn="l" rtl="0" eaLnBrk="0" fontAlgn="base" hangingPunct="0">
        <a:spcBef>
          <a:spcPct val="0"/>
        </a:spcBef>
        <a:spcAft>
          <a:spcPct val="0"/>
        </a:spcAft>
        <a:defRPr sz="5400" kern="1200">
          <a:solidFill>
            <a:srgbClr val="262626"/>
          </a:solidFill>
          <a:latin typeface="+mj-lt"/>
          <a:ea typeface="+mj-ea"/>
          <a:cs typeface="+mj-cs"/>
        </a:defRPr>
      </a:lvl1pPr>
      <a:lvl2pPr algn="l" rtl="0" eaLnBrk="0" fontAlgn="base" hangingPunct="0">
        <a:spcBef>
          <a:spcPct val="0"/>
        </a:spcBef>
        <a:spcAft>
          <a:spcPct val="0"/>
        </a:spcAft>
        <a:defRPr sz="5400">
          <a:solidFill>
            <a:srgbClr val="262626"/>
          </a:solidFill>
          <a:latin typeface="Impact" pitchFamily="34" charset="0"/>
          <a:ea typeface="微软雅黑" pitchFamily="34" charset="-122"/>
        </a:defRPr>
      </a:lvl2pPr>
      <a:lvl3pPr algn="l" rtl="0" eaLnBrk="0" fontAlgn="base" hangingPunct="0">
        <a:spcBef>
          <a:spcPct val="0"/>
        </a:spcBef>
        <a:spcAft>
          <a:spcPct val="0"/>
        </a:spcAft>
        <a:defRPr sz="5400">
          <a:solidFill>
            <a:srgbClr val="262626"/>
          </a:solidFill>
          <a:latin typeface="Impact" pitchFamily="34" charset="0"/>
          <a:ea typeface="微软雅黑" pitchFamily="34" charset="-122"/>
        </a:defRPr>
      </a:lvl3pPr>
      <a:lvl4pPr algn="l" rtl="0" eaLnBrk="0" fontAlgn="base" hangingPunct="0">
        <a:spcBef>
          <a:spcPct val="0"/>
        </a:spcBef>
        <a:spcAft>
          <a:spcPct val="0"/>
        </a:spcAft>
        <a:defRPr sz="5400">
          <a:solidFill>
            <a:srgbClr val="262626"/>
          </a:solidFill>
          <a:latin typeface="Impact" pitchFamily="34" charset="0"/>
          <a:ea typeface="微软雅黑" pitchFamily="34" charset="-122"/>
        </a:defRPr>
      </a:lvl4pPr>
      <a:lvl5pPr algn="l" rtl="0" eaLnBrk="0" fontAlgn="base" hangingPunct="0">
        <a:spcBef>
          <a:spcPct val="0"/>
        </a:spcBef>
        <a:spcAft>
          <a:spcPct val="0"/>
        </a:spcAft>
        <a:defRPr sz="5400">
          <a:solidFill>
            <a:srgbClr val="262626"/>
          </a:solidFill>
          <a:latin typeface="Impact" pitchFamily="34" charset="0"/>
          <a:ea typeface="微软雅黑" pitchFamily="34" charset="-122"/>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3050" indent="-273050" algn="l" rtl="0" eaLnBrk="0" fontAlgn="base" hangingPunct="0">
        <a:spcBef>
          <a:spcPct val="20000"/>
        </a:spcBef>
        <a:spcAft>
          <a:spcPct val="0"/>
        </a:spcAft>
        <a:buClr>
          <a:schemeClr val="accent1"/>
        </a:buClr>
        <a:buFont typeface="Arial" charset="0"/>
        <a:buChar char="•"/>
        <a:defRPr sz="2400" kern="1200">
          <a:solidFill>
            <a:schemeClr val="tx2"/>
          </a:solidFill>
          <a:latin typeface="+mn-lt"/>
          <a:ea typeface="+mn-ea"/>
          <a:cs typeface="+mn-cs"/>
        </a:defRPr>
      </a:lvl1pPr>
      <a:lvl2pPr marL="593725" indent="-273050" algn="l" rtl="0" eaLnBrk="0" fontAlgn="base" hangingPunct="0">
        <a:spcBef>
          <a:spcPct val="20000"/>
        </a:spcBef>
        <a:spcAft>
          <a:spcPct val="0"/>
        </a:spcAft>
        <a:buClr>
          <a:schemeClr val="accent1"/>
        </a:buClr>
        <a:buFont typeface="Arial" charset="0"/>
        <a:buChar char="•"/>
        <a:defRPr sz="2200" kern="1200">
          <a:solidFill>
            <a:schemeClr val="tx2"/>
          </a:solidFill>
          <a:latin typeface="+mn-lt"/>
          <a:ea typeface="+mn-ea"/>
          <a:cs typeface="+mn-cs"/>
        </a:defRPr>
      </a:lvl2pPr>
      <a:lvl3pPr marL="868363" indent="-228600" algn="l" rtl="0" eaLnBrk="0" fontAlgn="base" hangingPunct="0">
        <a:spcBef>
          <a:spcPct val="20000"/>
        </a:spcBef>
        <a:spcAft>
          <a:spcPct val="0"/>
        </a:spcAft>
        <a:buClr>
          <a:schemeClr val="accent1"/>
        </a:buClr>
        <a:buFont typeface="Arial" charset="0"/>
        <a:buChar char="•"/>
        <a:defRPr sz="2000" kern="1200">
          <a:solidFill>
            <a:schemeClr val="tx2"/>
          </a:solidFill>
          <a:latin typeface="+mn-lt"/>
          <a:ea typeface="+mn-ea"/>
          <a:cs typeface="+mn-cs"/>
        </a:defRPr>
      </a:lvl3pPr>
      <a:lvl4pPr marL="1143000" indent="-228600" algn="l" rtl="0" eaLnBrk="0" fontAlgn="base" hangingPunct="0">
        <a:spcBef>
          <a:spcPct val="20000"/>
        </a:spcBef>
        <a:spcAft>
          <a:spcPct val="0"/>
        </a:spcAft>
        <a:buClr>
          <a:schemeClr val="accent1"/>
        </a:buClr>
        <a:buFont typeface="Arial" charset="0"/>
        <a:buChar char="•"/>
        <a:defRPr kern="1200">
          <a:solidFill>
            <a:schemeClr val="tx2"/>
          </a:solidFill>
          <a:latin typeface="+mn-lt"/>
          <a:ea typeface="+mn-ea"/>
          <a:cs typeface="+mn-cs"/>
        </a:defRPr>
      </a:lvl4pPr>
      <a:lvl5pPr marL="1371600" indent="-228600" algn="l" rtl="0" eaLnBrk="0" fontAlgn="base" hangingPunct="0">
        <a:spcBef>
          <a:spcPct val="20000"/>
        </a:spcBef>
        <a:spcAft>
          <a:spcPct val="0"/>
        </a:spcAft>
        <a:buClr>
          <a:schemeClr val="accent1"/>
        </a:buClr>
        <a:buFont typeface="Arial" charset="0"/>
        <a:buChar char="•"/>
        <a:defRPr kern="120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762000" y="2565400"/>
            <a:ext cx="7543800" cy="1524000"/>
          </a:xfrm>
        </p:spPr>
        <p:txBody>
          <a:bodyPr/>
          <a:lstStyle/>
          <a:p>
            <a:pPr algn="ctr" eaLnBrk="1" hangingPunct="1"/>
            <a:r>
              <a:rPr lang="en-US" altLang="zh-CN" sz="7200" smtClean="0">
                <a:solidFill>
                  <a:schemeClr val="bg1"/>
                </a:solidFill>
              </a:rPr>
              <a:t>2013</a:t>
            </a:r>
            <a:r>
              <a:rPr lang="zh-CN" altLang="en-US" sz="7200" b="1" smtClean="0">
                <a:solidFill>
                  <a:schemeClr val="bg1"/>
                </a:solidFill>
              </a:rPr>
              <a:t>暑期社会实践</a:t>
            </a:r>
            <a:r>
              <a:rPr lang="zh-CN" altLang="en-US" sz="7200" b="1" smtClean="0">
                <a:solidFill>
                  <a:srgbClr val="C00000"/>
                </a:solidFill>
              </a:rPr>
              <a:t>指导及动员大会</a:t>
            </a:r>
            <a:endParaRPr lang="zh-CN" altLang="zh-CN" sz="7200" b="1" smtClean="0">
              <a:solidFill>
                <a:srgbClr val="C00000"/>
              </a:solidFill>
            </a:endParaRPr>
          </a:p>
        </p:txBody>
      </p:sp>
      <p:sp>
        <p:nvSpPr>
          <p:cNvPr id="3075" name="Rectangle 3"/>
          <p:cNvSpPr>
            <a:spLocks noGrp="1" noChangeArrowheads="1"/>
          </p:cNvSpPr>
          <p:nvPr>
            <p:ph type="subTitle" idx="1"/>
          </p:nvPr>
        </p:nvSpPr>
        <p:spPr>
          <a:xfrm>
            <a:off x="1116013" y="5751513"/>
            <a:ext cx="6858000" cy="990600"/>
          </a:xfrm>
        </p:spPr>
        <p:txBody>
          <a:bodyPr rtlCol="0"/>
          <a:lstStyle/>
          <a:p>
            <a:pPr algn="ctr" eaLnBrk="1" fontAlgn="auto" hangingPunct="1">
              <a:spcAft>
                <a:spcPts val="0"/>
              </a:spcAft>
              <a:buFont typeface="Arial" pitchFamily="34" charset="0"/>
              <a:buNone/>
              <a:defRPr/>
            </a:pPr>
            <a:r>
              <a:rPr lang="zh-CN" altLang="en-US" sz="2400" b="1" dirty="0" smtClean="0">
                <a:solidFill>
                  <a:srgbClr val="C00000"/>
                </a:solidFill>
                <a:latin typeface="+mj-lt"/>
                <a:ea typeface="+mj-ea"/>
                <a:cs typeface="+mj-cs"/>
              </a:rPr>
              <a:t>信息学院社会实践</a:t>
            </a:r>
            <a:r>
              <a:rPr lang="zh-CN" altLang="en-US" sz="2400" b="1" dirty="0">
                <a:solidFill>
                  <a:srgbClr val="C00000"/>
                </a:solidFill>
                <a:latin typeface="+mj-lt"/>
                <a:ea typeface="+mj-ea"/>
                <a:cs typeface="+mj-cs"/>
              </a:rPr>
              <a:t>指导及青年志愿者中心</a:t>
            </a:r>
            <a:endParaRPr lang="en-US" altLang="zh-CN" sz="2400" b="1" dirty="0">
              <a:solidFill>
                <a:srgbClr val="C00000"/>
              </a:solidFill>
              <a:latin typeface="+mj-lt"/>
              <a:ea typeface="+mj-ea"/>
              <a:cs typeface="+mj-cs"/>
            </a:endParaRPr>
          </a:p>
          <a:p>
            <a:pPr algn="ctr" eaLnBrk="1" fontAlgn="auto" hangingPunct="1">
              <a:spcAft>
                <a:spcPts val="0"/>
              </a:spcAft>
              <a:buFont typeface="Arial" pitchFamily="34" charset="0"/>
              <a:buNone/>
              <a:defRPr/>
            </a:pPr>
            <a:r>
              <a:rPr lang="en-US" altLang="zh-CN" sz="2400" dirty="0" smtClean="0">
                <a:solidFill>
                  <a:srgbClr val="C00000"/>
                </a:solidFill>
                <a:latin typeface="+mj-lt"/>
                <a:ea typeface="+mj-ea"/>
                <a:cs typeface="+mj-cs"/>
              </a:rPr>
              <a:t>2013.5.20</a:t>
            </a:r>
            <a:endParaRPr lang="zh-CN" altLang="zh-CN" sz="2400" dirty="0">
              <a:solidFill>
                <a:srgbClr val="C00000"/>
              </a:solidFill>
              <a:latin typeface="+mj-lt"/>
              <a:ea typeface="+mj-ea"/>
              <a:cs typeface="+mj-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标题 2"/>
          <p:cNvSpPr>
            <a:spLocks noGrp="1"/>
          </p:cNvSpPr>
          <p:nvPr>
            <p:ph type="title"/>
          </p:nvPr>
        </p:nvSpPr>
        <p:spPr>
          <a:xfrm>
            <a:off x="762000" y="4581525"/>
            <a:ext cx="6781800" cy="1600200"/>
          </a:xfrm>
        </p:spPr>
        <p:txBody>
          <a:bodyPr/>
          <a:lstStyle/>
          <a:p>
            <a:pPr eaLnBrk="1" hangingPunct="1"/>
            <a:r>
              <a:rPr lang="zh-CN" altLang="en-US" sz="3200" b="1" smtClean="0">
                <a:solidFill>
                  <a:srgbClr val="C00000"/>
                </a:solidFill>
              </a:rPr>
              <a:t>目   录</a:t>
            </a:r>
          </a:p>
        </p:txBody>
      </p:sp>
      <p:sp>
        <p:nvSpPr>
          <p:cNvPr id="2" name="内容占位符 1"/>
          <p:cNvSpPr>
            <a:spLocks noGrp="1"/>
          </p:cNvSpPr>
          <p:nvPr>
            <p:ph idx="1"/>
          </p:nvPr>
        </p:nvSpPr>
        <p:spPr>
          <a:xfrm>
            <a:off x="762000" y="90805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en-US" altLang="zh-CN" sz="5400" b="1" dirty="0">
                <a:solidFill>
                  <a:srgbClr val="C00000"/>
                </a:solidFill>
                <a:latin typeface="+mj-lt"/>
                <a:ea typeface="+mj-ea"/>
                <a:cs typeface="+mj-cs"/>
              </a:rPr>
              <a:t>1.</a:t>
            </a:r>
            <a:r>
              <a:rPr lang="zh-CN" altLang="en-US" sz="5400" b="1" dirty="0">
                <a:solidFill>
                  <a:srgbClr val="C00000"/>
                </a:solidFill>
                <a:latin typeface="+mj-lt"/>
                <a:ea typeface="+mj-ea"/>
                <a:cs typeface="+mj-cs"/>
              </a:rPr>
              <a:t>什么是社会实践？</a:t>
            </a:r>
            <a:endParaRPr lang="en-US" altLang="zh-CN" sz="5400" b="1" dirty="0">
              <a:solidFill>
                <a:srgbClr val="C00000"/>
              </a:solidFill>
              <a:latin typeface="+mj-lt"/>
              <a:ea typeface="+mj-ea"/>
              <a:cs typeface="+mj-cs"/>
            </a:endParaRPr>
          </a:p>
          <a:p>
            <a:pPr marL="0" indent="0" algn="ctr" eaLnBrk="1" fontAlgn="auto" hangingPunct="1">
              <a:lnSpc>
                <a:spcPct val="150000"/>
              </a:lnSpc>
              <a:spcBef>
                <a:spcPct val="0"/>
              </a:spcBef>
              <a:spcAft>
                <a:spcPts val="0"/>
              </a:spcAft>
              <a:buFont typeface="Arial" pitchFamily="34" charset="0"/>
              <a:buNone/>
              <a:defRPr/>
            </a:pPr>
            <a:r>
              <a:rPr lang="en-US" altLang="zh-CN" sz="5400" b="1" dirty="0" smtClean="0">
                <a:solidFill>
                  <a:srgbClr val="C00000"/>
                </a:solidFill>
                <a:latin typeface="+mj-lt"/>
                <a:ea typeface="+mj-ea"/>
                <a:cs typeface="+mj-cs"/>
              </a:rPr>
              <a:t>2</a:t>
            </a:r>
            <a:r>
              <a:rPr lang="en-US" altLang="zh-CN" sz="5400" b="1" dirty="0">
                <a:solidFill>
                  <a:srgbClr val="C00000"/>
                </a:solidFill>
                <a:latin typeface="+mj-lt"/>
                <a:ea typeface="+mj-ea"/>
                <a:cs typeface="+mj-cs"/>
              </a:rPr>
              <a:t>.</a:t>
            </a:r>
            <a:r>
              <a:rPr lang="zh-CN" altLang="en-US" sz="5400" b="1" dirty="0">
                <a:solidFill>
                  <a:srgbClr val="C00000"/>
                </a:solidFill>
                <a:latin typeface="+mj-lt"/>
                <a:ea typeface="+mj-ea"/>
                <a:cs typeface="+mj-cs"/>
              </a:rPr>
              <a:t>为什么做社会实践？</a:t>
            </a:r>
            <a:endParaRPr lang="en-US" altLang="zh-CN" sz="5400" b="1" dirty="0">
              <a:solidFill>
                <a:srgbClr val="C00000"/>
              </a:solidFill>
              <a:latin typeface="+mj-lt"/>
              <a:ea typeface="+mj-ea"/>
              <a:cs typeface="+mj-cs"/>
            </a:endParaRPr>
          </a:p>
          <a:p>
            <a:pPr marL="0" indent="0" algn="ctr" eaLnBrk="1" fontAlgn="auto" hangingPunct="1">
              <a:lnSpc>
                <a:spcPct val="150000"/>
              </a:lnSpc>
              <a:spcBef>
                <a:spcPct val="0"/>
              </a:spcBef>
              <a:spcAft>
                <a:spcPts val="0"/>
              </a:spcAft>
              <a:buFont typeface="Arial" pitchFamily="34" charset="0"/>
              <a:buNone/>
              <a:defRPr/>
            </a:pPr>
            <a:r>
              <a:rPr lang="en-US" altLang="zh-CN" sz="5400" b="1" dirty="0" smtClean="0">
                <a:solidFill>
                  <a:srgbClr val="C00000"/>
                </a:solidFill>
                <a:latin typeface="+mj-lt"/>
                <a:ea typeface="+mj-ea"/>
                <a:cs typeface="+mj-cs"/>
              </a:rPr>
              <a:t>3</a:t>
            </a:r>
            <a:r>
              <a:rPr lang="en-US" altLang="zh-CN" sz="5400" b="1" dirty="0">
                <a:solidFill>
                  <a:srgbClr val="C00000"/>
                </a:solidFill>
                <a:latin typeface="+mj-lt"/>
                <a:ea typeface="+mj-ea"/>
                <a:cs typeface="+mj-cs"/>
              </a:rPr>
              <a:t>.</a:t>
            </a:r>
            <a:r>
              <a:rPr lang="zh-CN" altLang="en-US" sz="5400" b="1" dirty="0">
                <a:solidFill>
                  <a:srgbClr val="C00000"/>
                </a:solidFill>
                <a:latin typeface="+mj-lt"/>
                <a:ea typeface="+mj-ea"/>
                <a:cs typeface="+mj-cs"/>
              </a:rPr>
              <a:t>怎样做好社会实践？</a:t>
            </a: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标题 2"/>
          <p:cNvSpPr>
            <a:spLocks noGrp="1"/>
          </p:cNvSpPr>
          <p:nvPr>
            <p:ph type="title"/>
          </p:nvPr>
        </p:nvSpPr>
        <p:spPr>
          <a:xfrm>
            <a:off x="762000" y="4581525"/>
            <a:ext cx="6781800" cy="1600200"/>
          </a:xfrm>
        </p:spPr>
        <p:txBody>
          <a:bodyPr/>
          <a:lstStyle/>
          <a:p>
            <a:pPr eaLnBrk="1" hangingPunct="1"/>
            <a:r>
              <a:rPr lang="zh-CN" altLang="en-US" sz="3200" b="1" smtClean="0">
                <a:solidFill>
                  <a:srgbClr val="C00000"/>
                </a:solidFill>
              </a:rPr>
              <a:t>目   录</a:t>
            </a:r>
          </a:p>
        </p:txBody>
      </p:sp>
      <p:sp>
        <p:nvSpPr>
          <p:cNvPr id="2" name="内容占位符 1"/>
          <p:cNvSpPr>
            <a:spLocks noGrp="1"/>
          </p:cNvSpPr>
          <p:nvPr>
            <p:ph idx="1"/>
          </p:nvPr>
        </p:nvSpPr>
        <p:spPr>
          <a:xfrm>
            <a:off x="762000" y="90805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en-US" altLang="zh-CN" sz="5400" b="1" dirty="0">
                <a:solidFill>
                  <a:srgbClr val="C00000"/>
                </a:solidFill>
                <a:latin typeface="+mj-lt"/>
                <a:ea typeface="+mj-ea"/>
                <a:cs typeface="+mj-cs"/>
              </a:rPr>
              <a:t>1.</a:t>
            </a:r>
            <a:r>
              <a:rPr lang="zh-CN" altLang="en-US" sz="5400" b="1" dirty="0">
                <a:solidFill>
                  <a:srgbClr val="C00000"/>
                </a:solidFill>
                <a:latin typeface="+mj-lt"/>
                <a:ea typeface="+mj-ea"/>
                <a:cs typeface="+mj-cs"/>
              </a:rPr>
              <a:t>什么是社会实践</a:t>
            </a:r>
            <a:r>
              <a:rPr lang="zh-CN" altLang="en-US" sz="5400" b="1" dirty="0" smtClean="0">
                <a:solidFill>
                  <a:srgbClr val="C00000"/>
                </a:solidFill>
                <a:latin typeface="+mj-lt"/>
                <a:ea typeface="+mj-ea"/>
                <a:cs typeface="+mj-cs"/>
              </a:rPr>
              <a:t>？</a:t>
            </a:r>
            <a:endParaRPr lang="en-US" altLang="zh-CN"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什么是社会实践？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smtClean="0">
                <a:solidFill>
                  <a:srgbClr val="C00000"/>
                </a:solidFill>
                <a:latin typeface="+mj-lt"/>
                <a:ea typeface="+mj-ea"/>
                <a:cs typeface="+mj-cs"/>
              </a:rPr>
              <a:t>主要内容</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55650" y="1555750"/>
            <a:ext cx="7589838" cy="3602038"/>
          </a:xfrm>
          <a:prstGeom prst="rect">
            <a:avLst/>
          </a:prstGeom>
          <a:noFill/>
        </p:spPr>
        <p:txBody>
          <a:bodyPr>
            <a:spAutoFit/>
          </a:bodyPr>
          <a:lstStyle/>
          <a:p>
            <a:pPr>
              <a:lnSpc>
                <a:spcPct val="150000"/>
              </a:lnSpc>
              <a:defRPr/>
            </a:pPr>
            <a:r>
              <a:rPr lang="zh-CN" altLang="en-US" sz="2800" b="1" dirty="0">
                <a:solidFill>
                  <a:srgbClr val="C00000"/>
                </a:solidFill>
                <a:latin typeface="+mj-lt"/>
                <a:ea typeface="+mj-ea"/>
                <a:cs typeface="+mj-cs"/>
              </a:rPr>
              <a:t>           本科学生参加社会实践的主要内容是寒暑期“文化、科技、卫生”三下乡和科教、文体、法律、卫生“四进社区”</a:t>
            </a:r>
            <a:r>
              <a:rPr lang="en-US" altLang="zh-CN" sz="2800" b="1" dirty="0">
                <a:solidFill>
                  <a:srgbClr val="C00000"/>
                </a:solidFill>
                <a:latin typeface="+mj-lt"/>
                <a:ea typeface="+mj-ea"/>
                <a:cs typeface="+mj-cs"/>
              </a:rPr>
              <a:t>  </a:t>
            </a:r>
            <a:r>
              <a:rPr lang="zh-CN" altLang="en-US" sz="2800" b="1" dirty="0">
                <a:solidFill>
                  <a:srgbClr val="C00000"/>
                </a:solidFill>
                <a:latin typeface="+mj-lt"/>
                <a:ea typeface="+mj-ea"/>
                <a:cs typeface="+mj-cs"/>
              </a:rPr>
              <a:t>活动，活动形式为开展社会调查、生产劳动、志愿服务、公益活动、科技发明和勤工助学等。</a:t>
            </a:r>
            <a:endParaRPr lang="en-US" altLang="zh-CN" sz="2800" b="1" dirty="0">
              <a:solidFill>
                <a:srgbClr val="C00000"/>
              </a:solidFill>
              <a:latin typeface="+mj-lt"/>
              <a:ea typeface="+mj-ea"/>
              <a:cs typeface="+mj-cs"/>
            </a:endParaRPr>
          </a:p>
          <a:p>
            <a:pPr>
              <a:defRPr/>
            </a:pPr>
            <a:endParaRPr lang="zh-CN" altLang="en-US" dirty="0">
              <a:latin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什么是社会实践？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smtClean="0">
                <a:solidFill>
                  <a:srgbClr val="C00000"/>
                </a:solidFill>
                <a:latin typeface="+mj-lt"/>
                <a:ea typeface="+mj-ea"/>
                <a:cs typeface="+mj-cs"/>
              </a:rPr>
              <a:t>主要目的</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55650" y="1555750"/>
            <a:ext cx="7589838" cy="2032000"/>
          </a:xfrm>
          <a:prstGeom prst="rect">
            <a:avLst/>
          </a:prstGeom>
          <a:noFill/>
        </p:spPr>
        <p:txBody>
          <a:bodyPr>
            <a:spAutoFit/>
          </a:bodyPr>
          <a:lstStyle/>
          <a:p>
            <a:pPr>
              <a:lnSpc>
                <a:spcPct val="150000"/>
              </a:lnSpc>
              <a:defRPr/>
            </a:pPr>
            <a:r>
              <a:rPr lang="zh-CN" altLang="en-US" sz="2800" b="1" dirty="0">
                <a:solidFill>
                  <a:srgbClr val="C00000"/>
                </a:solidFill>
                <a:latin typeface="+mj-lt"/>
                <a:ea typeface="+mj-ea"/>
                <a:cs typeface="+mj-cs"/>
              </a:rPr>
              <a:t>           组织学生参加社会实践是开展思想政治教育的有效途径，可以起到了解社会，增长才干，奉献社会，锻炼毅力，培养品格等目的。</a:t>
            </a:r>
            <a:endParaRPr lang="zh-CN" altLang="en-US" dirty="0">
              <a:latin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什么是社会实践？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smtClean="0">
                <a:solidFill>
                  <a:srgbClr val="C00000"/>
                </a:solidFill>
                <a:latin typeface="+mj-lt"/>
                <a:ea typeface="+mj-ea"/>
                <a:cs typeface="+mj-cs"/>
              </a:rPr>
              <a:t>主要形式</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55650" y="1555750"/>
            <a:ext cx="7589838" cy="3970338"/>
          </a:xfrm>
          <a:prstGeom prst="rect">
            <a:avLst/>
          </a:prstGeom>
          <a:noFill/>
        </p:spPr>
        <p:txBody>
          <a:bodyPr>
            <a:spAutoFit/>
          </a:bodyPr>
          <a:lstStyle/>
          <a:p>
            <a:pPr>
              <a:lnSpc>
                <a:spcPct val="150000"/>
              </a:lnSpc>
              <a:defRPr/>
            </a:pPr>
            <a:r>
              <a:rPr lang="zh-CN" altLang="en-US" sz="2800" b="1" dirty="0">
                <a:solidFill>
                  <a:srgbClr val="C00000"/>
                </a:solidFill>
                <a:latin typeface="+mj-lt"/>
                <a:ea typeface="+mj-ea"/>
                <a:cs typeface="+mj-cs"/>
              </a:rPr>
              <a:t>           学生社会实践由校团委、教务处、研工部及院系团委组织，学校与城市社区、农村乡镇、爱国主义教育基地、企事业单位、部队、社会服务机构等本着合作共建、双向受益 的原则，建立多种形式的社会实践基地。每年还组建各类特色小分队，在教师指导下开展实践活动。</a:t>
            </a:r>
            <a:endParaRPr lang="zh-CN" altLang="en-US" dirty="0">
              <a:latin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标题 2"/>
          <p:cNvSpPr>
            <a:spLocks noGrp="1"/>
          </p:cNvSpPr>
          <p:nvPr>
            <p:ph type="title"/>
          </p:nvPr>
        </p:nvSpPr>
        <p:spPr>
          <a:xfrm>
            <a:off x="762000" y="4581525"/>
            <a:ext cx="6781800" cy="1600200"/>
          </a:xfrm>
        </p:spPr>
        <p:txBody>
          <a:bodyPr/>
          <a:lstStyle/>
          <a:p>
            <a:pPr eaLnBrk="1" hangingPunct="1"/>
            <a:r>
              <a:rPr lang="zh-CN" altLang="en-US" sz="3200" b="1" smtClean="0">
                <a:solidFill>
                  <a:srgbClr val="C00000"/>
                </a:solidFill>
              </a:rPr>
              <a:t>目   录</a:t>
            </a:r>
          </a:p>
        </p:txBody>
      </p:sp>
      <p:sp>
        <p:nvSpPr>
          <p:cNvPr id="2" name="内容占位符 1"/>
          <p:cNvSpPr>
            <a:spLocks noGrp="1"/>
          </p:cNvSpPr>
          <p:nvPr>
            <p:ph idx="1"/>
          </p:nvPr>
        </p:nvSpPr>
        <p:spPr>
          <a:xfrm>
            <a:off x="762000" y="90805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en-US" altLang="zh-CN" sz="5400" b="1" dirty="0" smtClean="0">
                <a:solidFill>
                  <a:srgbClr val="C00000"/>
                </a:solidFill>
                <a:latin typeface="+mj-lt"/>
                <a:ea typeface="+mj-ea"/>
                <a:cs typeface="+mj-cs"/>
              </a:rPr>
              <a:t>2</a:t>
            </a:r>
            <a:r>
              <a:rPr lang="en-US" altLang="zh-CN" sz="5400" b="1" dirty="0">
                <a:solidFill>
                  <a:srgbClr val="C00000"/>
                </a:solidFill>
                <a:latin typeface="+mj-lt"/>
                <a:ea typeface="+mj-ea"/>
                <a:cs typeface="+mj-cs"/>
              </a:rPr>
              <a:t>.</a:t>
            </a:r>
            <a:r>
              <a:rPr lang="zh-CN" altLang="en-US" sz="5400" b="1" dirty="0">
                <a:solidFill>
                  <a:srgbClr val="C00000"/>
                </a:solidFill>
                <a:latin typeface="+mj-lt"/>
                <a:ea typeface="+mj-ea"/>
                <a:cs typeface="+mj-cs"/>
              </a:rPr>
              <a:t>为什么做社会实践</a:t>
            </a:r>
            <a:r>
              <a:rPr lang="zh-CN" altLang="en-US" sz="5400" b="1" dirty="0" smtClean="0">
                <a:solidFill>
                  <a:srgbClr val="C00000"/>
                </a:solidFill>
                <a:latin typeface="+mj-lt"/>
                <a:ea typeface="+mj-ea"/>
                <a:cs typeface="+mj-cs"/>
              </a:rPr>
              <a:t>？</a:t>
            </a:r>
            <a:endParaRPr lang="en-US" altLang="zh-CN"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为什么做社会实践？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a:solidFill>
                  <a:srgbClr val="C00000"/>
                </a:solidFill>
                <a:latin typeface="+mj-lt"/>
                <a:ea typeface="+mj-ea"/>
                <a:cs typeface="+mj-cs"/>
              </a:rPr>
              <a:t>有</a:t>
            </a:r>
            <a:r>
              <a:rPr lang="zh-CN" altLang="en-US" sz="5400" b="1" dirty="0" smtClean="0">
                <a:solidFill>
                  <a:srgbClr val="C00000"/>
                </a:solidFill>
                <a:latin typeface="+mj-lt"/>
                <a:ea typeface="+mj-ea"/>
                <a:cs typeface="+mj-cs"/>
              </a:rPr>
              <a:t>何意义</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55650" y="1555750"/>
            <a:ext cx="7589838" cy="4386263"/>
          </a:xfrm>
          <a:prstGeom prst="rect">
            <a:avLst/>
          </a:prstGeom>
          <a:noFill/>
        </p:spPr>
        <p:txBody>
          <a:bodyPr>
            <a:spAutoFit/>
          </a:bodyPr>
          <a:lstStyle/>
          <a:p>
            <a:pPr>
              <a:lnSpc>
                <a:spcPct val="150000"/>
              </a:lnSpc>
              <a:defRPr/>
            </a:pPr>
            <a:r>
              <a:rPr lang="zh-CN" altLang="en-US" sz="2800" b="1" dirty="0">
                <a:solidFill>
                  <a:srgbClr val="C00000"/>
                </a:solidFill>
                <a:latin typeface="+mj-lt"/>
                <a:ea typeface="+mj-ea"/>
                <a:cs typeface="+mj-cs"/>
              </a:rPr>
              <a:t>           社会实践是大学生在改革开放中走向社会的一个很重要的锻炼环节</a:t>
            </a:r>
            <a:r>
              <a:rPr lang="en-US" altLang="zh-CN" sz="2800" b="1" dirty="0">
                <a:solidFill>
                  <a:srgbClr val="C00000"/>
                </a:solidFill>
                <a:latin typeface="+mj-lt"/>
                <a:ea typeface="+mj-ea"/>
                <a:cs typeface="+mj-cs"/>
              </a:rPr>
              <a:t>, </a:t>
            </a:r>
            <a:r>
              <a:rPr lang="zh-CN" altLang="en-US" sz="2800" b="1" dirty="0">
                <a:solidFill>
                  <a:srgbClr val="C00000"/>
                </a:solidFill>
                <a:latin typeface="+mj-lt"/>
                <a:ea typeface="+mj-ea"/>
                <a:cs typeface="+mj-cs"/>
              </a:rPr>
              <a:t>也是教育与实践相结合的具体体现。当今社会的竞争是人才素质的竞争，因此要适应时代的要求</a:t>
            </a:r>
            <a:r>
              <a:rPr lang="en-US" altLang="zh-CN" sz="2800" b="1" dirty="0">
                <a:solidFill>
                  <a:srgbClr val="C00000"/>
                </a:solidFill>
                <a:latin typeface="+mj-lt"/>
                <a:ea typeface="+mj-ea"/>
                <a:cs typeface="+mj-cs"/>
              </a:rPr>
              <a:t>, </a:t>
            </a:r>
            <a:r>
              <a:rPr lang="zh-CN" altLang="en-US" sz="2800" b="1" dirty="0">
                <a:solidFill>
                  <a:srgbClr val="C00000"/>
                </a:solidFill>
                <a:latin typeface="+mj-lt"/>
                <a:ea typeface="+mj-ea"/>
                <a:cs typeface="+mj-cs"/>
              </a:rPr>
              <a:t>不仅要具备丰富的专业知识和高超的业务水平</a:t>
            </a:r>
            <a:r>
              <a:rPr lang="en-US" altLang="zh-CN" sz="2800" b="1" dirty="0">
                <a:solidFill>
                  <a:srgbClr val="C00000"/>
                </a:solidFill>
                <a:latin typeface="+mj-lt"/>
                <a:ea typeface="+mj-ea"/>
                <a:cs typeface="+mj-cs"/>
              </a:rPr>
              <a:t>, </a:t>
            </a:r>
            <a:r>
              <a:rPr lang="zh-CN" altLang="en-US" sz="2800" b="1" dirty="0">
                <a:solidFill>
                  <a:srgbClr val="C00000"/>
                </a:solidFill>
                <a:latin typeface="+mj-lt"/>
                <a:ea typeface="+mj-ea"/>
                <a:cs typeface="+mj-cs"/>
              </a:rPr>
              <a:t>更必须具备一定的综合素质。</a:t>
            </a:r>
          </a:p>
          <a:p>
            <a:pPr>
              <a:lnSpc>
                <a:spcPct val="150000"/>
              </a:lnSpc>
              <a:defRPr/>
            </a:pPr>
            <a:endParaRPr lang="zh-CN" altLang="en-US" dirty="0">
              <a:latin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为什么做社会实践？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a:solidFill>
                  <a:srgbClr val="C00000"/>
                </a:solidFill>
                <a:latin typeface="+mj-lt"/>
                <a:ea typeface="+mj-ea"/>
                <a:cs typeface="+mj-cs"/>
              </a:rPr>
              <a:t>有</a:t>
            </a:r>
            <a:r>
              <a:rPr lang="zh-CN" altLang="en-US" sz="5400" b="1" dirty="0" smtClean="0">
                <a:solidFill>
                  <a:srgbClr val="C00000"/>
                </a:solidFill>
                <a:latin typeface="+mj-lt"/>
                <a:ea typeface="+mj-ea"/>
                <a:cs typeface="+mj-cs"/>
              </a:rPr>
              <a:t>何政策</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pic>
        <p:nvPicPr>
          <p:cNvPr id="14341" name="图片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16563" y="1773238"/>
            <a:ext cx="2871787" cy="382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755650" y="1628775"/>
            <a:ext cx="4760913" cy="4432300"/>
          </a:xfrm>
          <a:prstGeom prst="rect">
            <a:avLst/>
          </a:prstGeom>
          <a:noFill/>
        </p:spPr>
        <p:txBody>
          <a:bodyPr>
            <a:spAutoFit/>
          </a:bodyPr>
          <a:lstStyle/>
          <a:p>
            <a:pPr>
              <a:lnSpc>
                <a:spcPct val="150000"/>
              </a:lnSpc>
              <a:defRPr/>
            </a:pPr>
            <a:r>
              <a:rPr lang="zh-CN" altLang="en-US" sz="2000" b="1" dirty="0">
                <a:solidFill>
                  <a:srgbClr val="C00000"/>
                </a:solidFill>
                <a:latin typeface="Arial" pitchFamily="34" charset="0"/>
              </a:rPr>
              <a:t>      </a:t>
            </a:r>
            <a:r>
              <a:rPr lang="zh-CN" altLang="en-US" sz="2000" b="1" dirty="0">
                <a:solidFill>
                  <a:srgbClr val="C00000"/>
                </a:solidFill>
                <a:latin typeface="+mj-ea"/>
                <a:ea typeface="+mj-ea"/>
              </a:rPr>
              <a:t>学生参加社会实践活动的时间不少于</a:t>
            </a:r>
            <a:r>
              <a:rPr lang="en-US" altLang="zh-CN" sz="2000" b="1" dirty="0">
                <a:solidFill>
                  <a:srgbClr val="C00000"/>
                </a:solidFill>
                <a:latin typeface="+mj-ea"/>
                <a:ea typeface="+mj-ea"/>
              </a:rPr>
              <a:t>7</a:t>
            </a:r>
            <a:r>
              <a:rPr lang="zh-CN" altLang="en-US" sz="2000" b="1" dirty="0">
                <a:solidFill>
                  <a:srgbClr val="C00000"/>
                </a:solidFill>
                <a:latin typeface="+mj-ea"/>
                <a:ea typeface="+mj-ea"/>
              </a:rPr>
              <a:t>个工作日，且撰写相应的总结报告（不少于</a:t>
            </a:r>
            <a:r>
              <a:rPr lang="en-US" altLang="zh-CN" sz="2000" b="1" dirty="0">
                <a:solidFill>
                  <a:srgbClr val="C00000"/>
                </a:solidFill>
                <a:latin typeface="+mj-ea"/>
                <a:ea typeface="+mj-ea"/>
              </a:rPr>
              <a:t>1000</a:t>
            </a:r>
            <a:r>
              <a:rPr lang="zh-CN" altLang="en-US" sz="2000" b="1" dirty="0">
                <a:solidFill>
                  <a:srgbClr val="C00000"/>
                </a:solidFill>
                <a:latin typeface="+mj-ea"/>
                <a:ea typeface="+mj-ea"/>
              </a:rPr>
              <a:t>字）。</a:t>
            </a:r>
            <a:endParaRPr lang="en-US" altLang="zh-CN" sz="2000" b="1" dirty="0">
              <a:solidFill>
                <a:srgbClr val="C00000"/>
              </a:solidFill>
              <a:latin typeface="+mj-ea"/>
              <a:ea typeface="+mj-ea"/>
            </a:endParaRPr>
          </a:p>
          <a:p>
            <a:pPr algn="r">
              <a:lnSpc>
                <a:spcPct val="150000"/>
              </a:lnSpc>
              <a:defRPr/>
            </a:pPr>
            <a:r>
              <a:rPr lang="en-US" altLang="zh-CN" sz="1400" b="1" dirty="0">
                <a:solidFill>
                  <a:srgbClr val="C00000"/>
                </a:solidFill>
                <a:latin typeface="+mj-ea"/>
                <a:ea typeface="+mj-ea"/>
              </a:rPr>
              <a:t>——《</a:t>
            </a:r>
            <a:r>
              <a:rPr lang="zh-CN" altLang="en-US" sz="1400" b="1" dirty="0">
                <a:solidFill>
                  <a:srgbClr val="C00000"/>
                </a:solidFill>
                <a:latin typeface="+mj-ea"/>
                <a:ea typeface="+mj-ea"/>
              </a:rPr>
              <a:t>东南大学学生社会实践及考核办法</a:t>
            </a:r>
            <a:r>
              <a:rPr lang="en-US" altLang="zh-CN" sz="1400" b="1" dirty="0">
                <a:solidFill>
                  <a:srgbClr val="C00000"/>
                </a:solidFill>
                <a:latin typeface="+mj-ea"/>
                <a:ea typeface="+mj-ea"/>
              </a:rPr>
              <a:t>》</a:t>
            </a:r>
            <a:r>
              <a:rPr lang="zh-CN" altLang="en-US" sz="1400" b="1" dirty="0">
                <a:solidFill>
                  <a:srgbClr val="C00000"/>
                </a:solidFill>
                <a:latin typeface="+mj-ea"/>
                <a:ea typeface="+mj-ea"/>
              </a:rPr>
              <a:t>第五条</a:t>
            </a:r>
            <a:endParaRPr lang="en-US" altLang="zh-CN" sz="1400" b="1" dirty="0">
              <a:solidFill>
                <a:srgbClr val="C00000"/>
              </a:solidFill>
              <a:latin typeface="+mj-ea"/>
              <a:ea typeface="+mj-ea"/>
            </a:endParaRPr>
          </a:p>
          <a:p>
            <a:pPr algn="r">
              <a:lnSpc>
                <a:spcPct val="150000"/>
              </a:lnSpc>
              <a:defRPr/>
            </a:pPr>
            <a:endParaRPr lang="en-US" altLang="zh-CN" sz="1400" b="1" dirty="0">
              <a:solidFill>
                <a:srgbClr val="C00000"/>
              </a:solidFill>
              <a:latin typeface="+mj-ea"/>
              <a:ea typeface="+mj-ea"/>
            </a:endParaRPr>
          </a:p>
          <a:p>
            <a:pPr>
              <a:lnSpc>
                <a:spcPct val="150000"/>
              </a:lnSpc>
              <a:defRPr/>
            </a:pPr>
            <a:r>
              <a:rPr lang="zh-CN" altLang="en-US" sz="2000" b="1" dirty="0">
                <a:solidFill>
                  <a:srgbClr val="C00000"/>
                </a:solidFill>
                <a:latin typeface="+mj-ea"/>
                <a:ea typeface="+mj-ea"/>
              </a:rPr>
              <a:t>        本科学生社会实践的考核（中间省略若干字）通过者获得</a:t>
            </a:r>
            <a:r>
              <a:rPr lang="en-US" altLang="zh-CN" sz="2000" b="1" dirty="0">
                <a:solidFill>
                  <a:srgbClr val="C00000"/>
                </a:solidFill>
                <a:latin typeface="+mj-ea"/>
                <a:ea typeface="+mj-ea"/>
              </a:rPr>
              <a:t>1</a:t>
            </a:r>
            <a:r>
              <a:rPr lang="zh-CN" altLang="en-US" sz="2000" b="1" dirty="0">
                <a:solidFill>
                  <a:srgbClr val="C00000"/>
                </a:solidFill>
                <a:latin typeface="+mj-ea"/>
                <a:ea typeface="+mj-ea"/>
              </a:rPr>
              <a:t>学分，被评为优秀社会实践成果者奖励</a:t>
            </a:r>
            <a:r>
              <a:rPr lang="en-US" altLang="zh-CN" sz="2000" b="1" dirty="0">
                <a:solidFill>
                  <a:srgbClr val="C00000"/>
                </a:solidFill>
                <a:latin typeface="+mj-ea"/>
                <a:ea typeface="+mj-ea"/>
              </a:rPr>
              <a:t>1</a:t>
            </a:r>
            <a:r>
              <a:rPr lang="zh-CN" altLang="en-US" sz="2000" b="1" dirty="0">
                <a:solidFill>
                  <a:srgbClr val="C00000"/>
                </a:solidFill>
                <a:latin typeface="+mj-ea"/>
                <a:ea typeface="+mj-ea"/>
              </a:rPr>
              <a:t>学分。</a:t>
            </a:r>
            <a:endParaRPr lang="en-US" altLang="zh-CN" sz="2000" b="1" dirty="0">
              <a:solidFill>
                <a:srgbClr val="C00000"/>
              </a:solidFill>
              <a:latin typeface="+mj-ea"/>
              <a:ea typeface="+mj-ea"/>
            </a:endParaRPr>
          </a:p>
          <a:p>
            <a:pPr algn="r">
              <a:lnSpc>
                <a:spcPct val="150000"/>
              </a:lnSpc>
              <a:defRPr/>
            </a:pPr>
            <a:r>
              <a:rPr lang="en-US" altLang="zh-CN" sz="1400" b="1" dirty="0">
                <a:solidFill>
                  <a:srgbClr val="C00000"/>
                </a:solidFill>
                <a:latin typeface="+mj-ea"/>
                <a:ea typeface="+mj-ea"/>
              </a:rPr>
              <a:t>——《</a:t>
            </a:r>
            <a:r>
              <a:rPr lang="zh-CN" altLang="en-US" sz="1400" b="1" dirty="0">
                <a:solidFill>
                  <a:srgbClr val="C00000"/>
                </a:solidFill>
                <a:latin typeface="+mj-ea"/>
                <a:ea typeface="+mj-ea"/>
              </a:rPr>
              <a:t>东南大学学生社会实践及考核办法</a:t>
            </a:r>
            <a:r>
              <a:rPr lang="en-US" altLang="zh-CN" sz="1400" b="1" dirty="0">
                <a:solidFill>
                  <a:srgbClr val="C00000"/>
                </a:solidFill>
                <a:latin typeface="+mj-ea"/>
                <a:ea typeface="+mj-ea"/>
              </a:rPr>
              <a:t>》</a:t>
            </a:r>
            <a:r>
              <a:rPr lang="zh-CN" altLang="en-US" sz="1400" b="1" dirty="0">
                <a:solidFill>
                  <a:srgbClr val="C00000"/>
                </a:solidFill>
                <a:latin typeface="+mj-ea"/>
                <a:ea typeface="+mj-ea"/>
              </a:rPr>
              <a:t>第六条</a:t>
            </a:r>
          </a:p>
          <a:p>
            <a:pPr algn="r">
              <a:lnSpc>
                <a:spcPct val="150000"/>
              </a:lnSpc>
              <a:defRPr/>
            </a:pPr>
            <a:endParaRPr lang="en-US" altLang="zh-CN" sz="1400" b="1" dirty="0">
              <a:solidFill>
                <a:srgbClr val="C00000"/>
              </a:solidFill>
              <a:latin typeface="+mj-ea"/>
              <a:ea typeface="+mj-ea"/>
            </a:endParaRPr>
          </a:p>
          <a:p>
            <a:pPr>
              <a:defRPr/>
            </a:pPr>
            <a:endParaRPr lang="zh-CN" altLang="en-US" dirty="0">
              <a:latin typeface="Arial" pitchFamily="34" charset="0"/>
            </a:endParaRPr>
          </a:p>
        </p:txBody>
      </p:sp>
      <p:sp>
        <p:nvSpPr>
          <p:cNvPr id="11" name="右箭头 10"/>
          <p:cNvSpPr/>
          <p:nvPr/>
        </p:nvSpPr>
        <p:spPr>
          <a:xfrm rot="4039848" flipV="1">
            <a:off x="4948238" y="3922712"/>
            <a:ext cx="1562100" cy="1174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右箭头 11"/>
          <p:cNvSpPr/>
          <p:nvPr/>
        </p:nvSpPr>
        <p:spPr>
          <a:xfrm rot="20327668">
            <a:off x="5434013" y="5099050"/>
            <a:ext cx="490537" cy="793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4" name="圆角矩形 13"/>
          <p:cNvSpPr/>
          <p:nvPr/>
        </p:nvSpPr>
        <p:spPr>
          <a:xfrm>
            <a:off x="5729288" y="4652963"/>
            <a:ext cx="2443162" cy="792162"/>
          </a:xfrm>
          <a:prstGeom prst="roundRect">
            <a:avLst/>
          </a:prstGeom>
          <a:solidFill>
            <a:schemeClr val="accent1">
              <a:alpha val="22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为什么做社会实践？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a:solidFill>
                  <a:srgbClr val="C00000"/>
                </a:solidFill>
                <a:latin typeface="+mj-lt"/>
                <a:ea typeface="+mj-ea"/>
                <a:cs typeface="+mj-cs"/>
              </a:rPr>
              <a:t>有</a:t>
            </a:r>
            <a:r>
              <a:rPr lang="zh-CN" altLang="en-US" sz="5400" b="1" dirty="0" smtClean="0">
                <a:solidFill>
                  <a:srgbClr val="C00000"/>
                </a:solidFill>
                <a:latin typeface="+mj-lt"/>
                <a:ea typeface="+mj-ea"/>
                <a:cs typeface="+mj-cs"/>
              </a:rPr>
              <a:t>何奖励</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55650" y="1555750"/>
            <a:ext cx="7589838" cy="3324225"/>
          </a:xfrm>
          <a:prstGeom prst="rect">
            <a:avLst/>
          </a:prstGeom>
          <a:noFill/>
        </p:spPr>
        <p:txBody>
          <a:bodyPr>
            <a:spAutoFit/>
          </a:bodyPr>
          <a:lstStyle/>
          <a:p>
            <a:pPr>
              <a:lnSpc>
                <a:spcPct val="150000"/>
              </a:lnSpc>
              <a:defRPr/>
            </a:pPr>
            <a:r>
              <a:rPr lang="zh-CN" altLang="en-US" sz="2800" b="1" dirty="0">
                <a:solidFill>
                  <a:srgbClr val="C00000"/>
                </a:solidFill>
                <a:latin typeface="+mj-lt"/>
                <a:ea typeface="+mj-ea"/>
                <a:cs typeface="+mj-cs"/>
              </a:rPr>
              <a:t>           暑期社会实践奖励一般分为两种：一种是校级奖励，即校团委组织的校级评优，主要包括：先进社会实践基地、社会实践优秀学生个人、优秀指导教师、优秀社会调查报告；另一种则是“远洋之帆”社会实践奖。</a:t>
            </a:r>
            <a:endParaRPr lang="zh-CN" altLang="en-US" dirty="0">
              <a:latin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为什么做社会实践？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a:solidFill>
                  <a:srgbClr val="C00000"/>
                </a:solidFill>
                <a:latin typeface="+mj-lt"/>
                <a:ea typeface="+mj-ea"/>
                <a:cs typeface="+mj-cs"/>
              </a:rPr>
              <a:t>校级</a:t>
            </a:r>
            <a:r>
              <a:rPr lang="zh-CN" altLang="en-US" sz="5400" b="1" dirty="0" smtClean="0">
                <a:solidFill>
                  <a:srgbClr val="C00000"/>
                </a:solidFill>
                <a:latin typeface="+mj-lt"/>
                <a:ea typeface="+mj-ea"/>
                <a:cs typeface="+mj-cs"/>
              </a:rPr>
              <a:t>奖励</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55650" y="1555750"/>
            <a:ext cx="7589838" cy="3894138"/>
          </a:xfrm>
          <a:prstGeom prst="rect">
            <a:avLst/>
          </a:prstGeom>
          <a:noFill/>
        </p:spPr>
        <p:txBody>
          <a:bodyPr>
            <a:spAutoFit/>
          </a:bodyPr>
          <a:lstStyle/>
          <a:p>
            <a:pPr>
              <a:lnSpc>
                <a:spcPct val="150000"/>
              </a:lnSpc>
              <a:defRPr/>
            </a:pPr>
            <a:r>
              <a:rPr lang="zh-CN" altLang="en-US" sz="2800" b="1" dirty="0">
                <a:solidFill>
                  <a:srgbClr val="C00000"/>
                </a:solidFill>
                <a:latin typeface="+mj-lt"/>
                <a:ea typeface="+mj-ea"/>
                <a:cs typeface="+mj-cs"/>
              </a:rPr>
              <a:t>           今年</a:t>
            </a:r>
            <a:r>
              <a:rPr lang="en-US" altLang="zh-CN" sz="2800" dirty="0">
                <a:solidFill>
                  <a:srgbClr val="C00000"/>
                </a:solidFill>
                <a:latin typeface="+mj-lt"/>
                <a:ea typeface="+mj-ea"/>
                <a:cs typeface="+mj-cs"/>
              </a:rPr>
              <a:t>4—5</a:t>
            </a:r>
            <a:r>
              <a:rPr lang="zh-CN" altLang="en-US" sz="2800" b="1" dirty="0">
                <a:solidFill>
                  <a:srgbClr val="C00000"/>
                </a:solidFill>
                <a:latin typeface="+mj-lt"/>
                <a:ea typeface="+mj-ea"/>
                <a:cs typeface="+mj-cs"/>
              </a:rPr>
              <a:t>月，各院系团委要集中开展“三下乡”社会实践活动前期基层需求调研工作，为这项活动按需设项、据项组团提供重要依据。在组建团队的基础上，今年我校将重点围绕八个方面组织</a:t>
            </a:r>
            <a:r>
              <a:rPr lang="en-US" altLang="zh-CN" sz="2800" dirty="0">
                <a:solidFill>
                  <a:srgbClr val="C00000"/>
                </a:solidFill>
                <a:latin typeface="+mj-lt"/>
                <a:ea typeface="+mj-ea"/>
                <a:cs typeface="+mj-cs"/>
              </a:rPr>
              <a:t>80</a:t>
            </a:r>
            <a:r>
              <a:rPr lang="zh-CN" altLang="en-US" sz="2800" b="1" dirty="0">
                <a:solidFill>
                  <a:srgbClr val="C00000"/>
                </a:solidFill>
                <a:latin typeface="+mj-lt"/>
                <a:ea typeface="+mj-ea"/>
                <a:cs typeface="+mj-cs"/>
              </a:rPr>
              <a:t>支校级重点团队，并向上级组织单位推荐若干支省级重点团队。</a:t>
            </a:r>
            <a:endParaRPr lang="zh-CN" altLang="en-US" dirty="0">
              <a:latin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为什么做社会实践？</a:t>
            </a: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684213" y="385763"/>
            <a:ext cx="7732712" cy="739775"/>
          </a:xfrm>
          <a:prstGeom prst="rect">
            <a:avLst/>
          </a:prstGeom>
          <a:noFill/>
        </p:spPr>
        <p:txBody>
          <a:bodyPr>
            <a:spAutoFit/>
          </a:bodyPr>
          <a:lstStyle/>
          <a:p>
            <a:pPr>
              <a:lnSpc>
                <a:spcPct val="150000"/>
              </a:lnSpc>
              <a:defRPr/>
            </a:pPr>
            <a:r>
              <a:rPr lang="zh-CN" altLang="en-US" sz="2800" b="1" dirty="0">
                <a:solidFill>
                  <a:srgbClr val="C00000"/>
                </a:solidFill>
                <a:latin typeface="+mj-lt"/>
                <a:ea typeface="+mj-ea"/>
                <a:cs typeface="+mj-cs"/>
              </a:rPr>
              <a:t>实行申报制度，由院系团委组织推报，详见</a:t>
            </a:r>
            <a:r>
              <a:rPr lang="en-US" altLang="zh-CN" sz="2800" dirty="0">
                <a:solidFill>
                  <a:srgbClr val="C00000"/>
                </a:solidFill>
                <a:latin typeface="+mj-lt"/>
                <a:ea typeface="+mj-ea"/>
                <a:cs typeface="+mj-cs"/>
              </a:rPr>
              <a:t>radio.</a:t>
            </a:r>
            <a:endParaRPr lang="zh-CN" altLang="en-US" dirty="0">
              <a:latin typeface="Arial" pitchFamily="34" charset="0"/>
            </a:endParaRPr>
          </a:p>
        </p:txBody>
      </p:sp>
      <p:pic>
        <p:nvPicPr>
          <p:cNvPr id="17413" name="图片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0238" y="1125538"/>
            <a:ext cx="7829550"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圆角矩形 8"/>
          <p:cNvSpPr/>
          <p:nvPr/>
        </p:nvSpPr>
        <p:spPr>
          <a:xfrm>
            <a:off x="684213" y="2133600"/>
            <a:ext cx="5111750" cy="431800"/>
          </a:xfrm>
          <a:prstGeom prst="roundRect">
            <a:avLst/>
          </a:prstGeom>
          <a:solidFill>
            <a:schemeClr val="accent1">
              <a:alpha val="28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右箭头 9"/>
          <p:cNvSpPr/>
          <p:nvPr/>
        </p:nvSpPr>
        <p:spPr>
          <a:xfrm rot="8632024">
            <a:off x="5586413" y="1524000"/>
            <a:ext cx="2130425"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为什么做社会实践？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a:solidFill>
                  <a:srgbClr val="C00000"/>
                </a:solidFill>
                <a:latin typeface="+mj-lt"/>
                <a:ea typeface="+mj-ea"/>
                <a:cs typeface="+mj-cs"/>
              </a:rPr>
              <a:t>远洋之</a:t>
            </a:r>
            <a:r>
              <a:rPr lang="zh-CN" altLang="en-US" sz="5400" b="1" dirty="0" smtClean="0">
                <a:solidFill>
                  <a:srgbClr val="C00000"/>
                </a:solidFill>
                <a:latin typeface="+mj-lt"/>
                <a:ea typeface="+mj-ea"/>
                <a:cs typeface="+mj-cs"/>
              </a:rPr>
              <a:t>帆简介</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55650" y="1555750"/>
            <a:ext cx="7589838" cy="3970338"/>
          </a:xfrm>
          <a:prstGeom prst="rect">
            <a:avLst/>
          </a:prstGeom>
          <a:noFill/>
        </p:spPr>
        <p:txBody>
          <a:bodyPr>
            <a:spAutoFit/>
          </a:bodyPr>
          <a:lstStyle/>
          <a:p>
            <a:pPr>
              <a:lnSpc>
                <a:spcPct val="150000"/>
              </a:lnSpc>
              <a:defRPr/>
            </a:pPr>
            <a:r>
              <a:rPr lang="zh-CN" altLang="en-US" sz="2400" b="1" dirty="0">
                <a:solidFill>
                  <a:srgbClr val="C00000"/>
                </a:solidFill>
                <a:latin typeface="+mj-lt"/>
                <a:ea typeface="+mj-ea"/>
                <a:cs typeface="+mj-cs"/>
              </a:rPr>
              <a:t>           远洋地产“探海者”大学生社会实践奖由远洋地产有限公司、北京远洋之帆公益基金会共同主办，自</a:t>
            </a:r>
            <a:r>
              <a:rPr lang="en-US" altLang="zh-CN" sz="2400" dirty="0">
                <a:solidFill>
                  <a:srgbClr val="C00000"/>
                </a:solidFill>
                <a:latin typeface="+mj-lt"/>
                <a:ea typeface="+mj-ea"/>
                <a:cs typeface="+mj-cs"/>
              </a:rPr>
              <a:t>2009</a:t>
            </a:r>
            <a:r>
              <a:rPr lang="zh-CN" altLang="en-US" sz="2400" b="1" dirty="0">
                <a:solidFill>
                  <a:srgbClr val="C00000"/>
                </a:solidFill>
                <a:latin typeface="+mj-lt"/>
                <a:ea typeface="+mj-ea"/>
                <a:cs typeface="+mj-cs"/>
              </a:rPr>
              <a:t>年设立，旨在资助在校大学生参与社会实践，传播公益理念。在教育部和共青团中央的大力支持下，</a:t>
            </a:r>
            <a:r>
              <a:rPr lang="en-US" altLang="zh-CN" sz="2400" dirty="0">
                <a:solidFill>
                  <a:srgbClr val="C00000"/>
                </a:solidFill>
                <a:latin typeface="+mj-lt"/>
                <a:ea typeface="+mj-ea"/>
                <a:cs typeface="+mj-cs"/>
              </a:rPr>
              <a:t>2012</a:t>
            </a:r>
            <a:r>
              <a:rPr lang="zh-CN" altLang="en-US" sz="2400" b="1" dirty="0">
                <a:solidFill>
                  <a:srgbClr val="C00000"/>
                </a:solidFill>
                <a:latin typeface="+mj-lt"/>
                <a:ea typeface="+mj-ea"/>
                <a:cs typeface="+mj-cs"/>
              </a:rPr>
              <a:t>年远洋地产“探海者”第四届大学生社会实践奖吸引了全国</a:t>
            </a:r>
            <a:r>
              <a:rPr lang="en-US" altLang="zh-CN" sz="2400" dirty="0">
                <a:solidFill>
                  <a:srgbClr val="C00000"/>
                </a:solidFill>
                <a:latin typeface="+mj-lt"/>
                <a:ea typeface="+mj-ea"/>
                <a:cs typeface="+mj-cs"/>
              </a:rPr>
              <a:t>435</a:t>
            </a:r>
            <a:r>
              <a:rPr lang="zh-CN" altLang="en-US" sz="2400" b="1" dirty="0">
                <a:solidFill>
                  <a:srgbClr val="C00000"/>
                </a:solidFill>
                <a:latin typeface="+mj-lt"/>
                <a:ea typeface="+mj-ea"/>
                <a:cs typeface="+mj-cs"/>
              </a:rPr>
              <a:t>支大学生社会实践团队申报，是中国参与度最高的大学生社会实践项目。</a:t>
            </a:r>
            <a:endParaRPr lang="zh-CN" altLang="en-US" sz="2400" dirty="0">
              <a:latin typeface="Arial" pitchFamily="34" charset="0"/>
            </a:endParaRPr>
          </a:p>
        </p:txBody>
      </p:sp>
      <p:pic>
        <p:nvPicPr>
          <p:cNvPr id="18438" name="图片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06813" y="5516563"/>
            <a:ext cx="216058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图片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78525" y="5451475"/>
            <a:ext cx="2409825"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为什么做社会实践？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en-US" altLang="zh-CN" sz="5400" dirty="0" smtClean="0">
                <a:solidFill>
                  <a:srgbClr val="C00000"/>
                </a:solidFill>
                <a:latin typeface="+mj-lt"/>
                <a:ea typeface="+mj-ea"/>
                <a:cs typeface="+mj-cs"/>
              </a:rPr>
              <a:t>2013</a:t>
            </a:r>
            <a:r>
              <a:rPr lang="zh-CN" altLang="en-US" sz="5400" b="1" dirty="0" smtClean="0">
                <a:solidFill>
                  <a:srgbClr val="C00000"/>
                </a:solidFill>
                <a:latin typeface="+mj-lt"/>
                <a:ea typeface="+mj-ea"/>
                <a:cs typeface="+mj-cs"/>
              </a:rPr>
              <a:t>年远洋</a:t>
            </a:r>
            <a:r>
              <a:rPr lang="zh-CN" altLang="en-US" sz="5400" b="1" dirty="0">
                <a:solidFill>
                  <a:srgbClr val="C00000"/>
                </a:solidFill>
                <a:latin typeface="+mj-lt"/>
                <a:ea typeface="+mj-ea"/>
                <a:cs typeface="+mj-cs"/>
              </a:rPr>
              <a:t>之</a:t>
            </a:r>
            <a:r>
              <a:rPr lang="zh-CN" altLang="en-US" sz="5400" b="1" dirty="0" smtClean="0">
                <a:solidFill>
                  <a:srgbClr val="C00000"/>
                </a:solidFill>
                <a:latin typeface="+mj-lt"/>
                <a:ea typeface="+mj-ea"/>
                <a:cs typeface="+mj-cs"/>
              </a:rPr>
              <a:t>帆</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55650" y="1555750"/>
            <a:ext cx="7589838" cy="3416300"/>
          </a:xfrm>
          <a:prstGeom prst="rect">
            <a:avLst/>
          </a:prstGeom>
          <a:noFill/>
        </p:spPr>
        <p:txBody>
          <a:bodyPr>
            <a:spAutoFit/>
          </a:bodyPr>
          <a:lstStyle/>
          <a:p>
            <a:pPr>
              <a:lnSpc>
                <a:spcPct val="150000"/>
              </a:lnSpc>
              <a:defRPr/>
            </a:pPr>
            <a:r>
              <a:rPr lang="zh-CN" altLang="en-US" sz="2400" dirty="0">
                <a:solidFill>
                  <a:srgbClr val="C00000"/>
                </a:solidFill>
                <a:latin typeface="+mj-lt"/>
                <a:ea typeface="+mj-ea"/>
                <a:cs typeface="+mj-cs"/>
              </a:rPr>
              <a:t>            </a:t>
            </a:r>
            <a:r>
              <a:rPr lang="en-US" altLang="zh-CN" sz="2400" dirty="0">
                <a:solidFill>
                  <a:srgbClr val="C00000"/>
                </a:solidFill>
                <a:latin typeface="+mj-lt"/>
                <a:ea typeface="+mj-ea"/>
                <a:cs typeface="+mj-cs"/>
              </a:rPr>
              <a:t>2013</a:t>
            </a:r>
            <a:r>
              <a:rPr lang="zh-CN" altLang="en-US" sz="2400" b="1" dirty="0">
                <a:solidFill>
                  <a:srgbClr val="C00000"/>
                </a:solidFill>
                <a:latin typeface="+mj-lt"/>
                <a:ea typeface="+mj-ea"/>
                <a:cs typeface="+mj-cs"/>
              </a:rPr>
              <a:t>年远洋地产“探海者”第五届大学生社会实践奖分为教育助学及环境保护两个方向。教育助学方向面向全国</a:t>
            </a:r>
            <a:r>
              <a:rPr lang="en-US" altLang="zh-CN" sz="2400" dirty="0">
                <a:solidFill>
                  <a:srgbClr val="C00000"/>
                </a:solidFill>
                <a:latin typeface="+mj-lt"/>
                <a:ea typeface="+mj-ea"/>
                <a:cs typeface="+mj-cs"/>
              </a:rPr>
              <a:t>20</a:t>
            </a:r>
            <a:r>
              <a:rPr lang="zh-CN" altLang="en-US" sz="2400" b="1" dirty="0">
                <a:solidFill>
                  <a:srgbClr val="C00000"/>
                </a:solidFill>
                <a:latin typeface="+mj-lt"/>
                <a:ea typeface="+mj-ea"/>
                <a:cs typeface="+mj-cs"/>
              </a:rPr>
              <a:t>所重点高校的大学生实践团队，用于奖励优秀的大学生暑期社会实践项目；环境保护方向面向全国大学生社团开展，用于奖励优秀的大学生环保活动，由各高校团委统一组织申报。</a:t>
            </a:r>
            <a:endParaRPr lang="zh-CN" altLang="en-US" sz="2400" dirty="0">
              <a:latin typeface="Arial"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为什么做社会实践？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smtClean="0">
                <a:solidFill>
                  <a:srgbClr val="C00000"/>
                </a:solidFill>
                <a:latin typeface="+mj-lt"/>
                <a:ea typeface="+mj-ea"/>
                <a:cs typeface="+mj-cs"/>
              </a:rPr>
              <a:t>奖项设置</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pic>
        <p:nvPicPr>
          <p:cNvPr id="2048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847850"/>
            <a:ext cx="8135937" cy="3452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为什么做社会实践？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smtClean="0">
                <a:solidFill>
                  <a:srgbClr val="C00000"/>
                </a:solidFill>
                <a:latin typeface="+mj-lt"/>
                <a:ea typeface="+mj-ea"/>
                <a:cs typeface="+mj-cs"/>
              </a:rPr>
              <a:t>评审标准</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pic>
        <p:nvPicPr>
          <p:cNvPr id="2150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916113"/>
            <a:ext cx="8424862" cy="338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为什么做社会实践？</a:t>
            </a: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55650" y="385763"/>
            <a:ext cx="7589838" cy="739775"/>
          </a:xfrm>
          <a:prstGeom prst="rect">
            <a:avLst/>
          </a:prstGeom>
          <a:noFill/>
        </p:spPr>
        <p:txBody>
          <a:bodyPr>
            <a:spAutoFit/>
          </a:bodyPr>
          <a:lstStyle/>
          <a:p>
            <a:pPr>
              <a:lnSpc>
                <a:spcPct val="150000"/>
              </a:lnSpc>
              <a:defRPr/>
            </a:pPr>
            <a:r>
              <a:rPr lang="zh-CN" altLang="en-US" sz="2400" b="1" dirty="0">
                <a:solidFill>
                  <a:srgbClr val="C00000"/>
                </a:solidFill>
                <a:latin typeface="+mj-lt"/>
                <a:ea typeface="+mj-ea"/>
                <a:cs typeface="+mj-cs"/>
              </a:rPr>
              <a:t>           </a:t>
            </a:r>
            <a:r>
              <a:rPr lang="zh-CN" altLang="en-US" sz="2800" b="1" dirty="0">
                <a:solidFill>
                  <a:srgbClr val="C00000"/>
                </a:solidFill>
                <a:latin typeface="+mj-lt"/>
                <a:ea typeface="+mj-ea"/>
                <a:cs typeface="+mj-cs"/>
              </a:rPr>
              <a:t>有关</a:t>
            </a:r>
            <a:r>
              <a:rPr lang="en-US" altLang="zh-CN" sz="2800" dirty="0">
                <a:solidFill>
                  <a:srgbClr val="C00000"/>
                </a:solidFill>
                <a:latin typeface="+mj-lt"/>
                <a:ea typeface="+mj-ea"/>
                <a:cs typeface="+mj-cs"/>
              </a:rPr>
              <a:t>2013</a:t>
            </a:r>
            <a:r>
              <a:rPr lang="zh-CN" altLang="en-US" sz="2800" b="1" dirty="0">
                <a:solidFill>
                  <a:srgbClr val="C00000"/>
                </a:solidFill>
                <a:latin typeface="+mj-lt"/>
                <a:ea typeface="+mj-ea"/>
                <a:cs typeface="+mj-cs"/>
              </a:rPr>
              <a:t>远洋之帆的申报通知，详见</a:t>
            </a:r>
            <a:r>
              <a:rPr lang="en-US" altLang="zh-CN" sz="2800" dirty="0">
                <a:solidFill>
                  <a:srgbClr val="C00000"/>
                </a:solidFill>
                <a:latin typeface="+mj-lt"/>
                <a:ea typeface="+mj-ea"/>
                <a:cs typeface="+mj-cs"/>
              </a:rPr>
              <a:t>radio</a:t>
            </a:r>
            <a:r>
              <a:rPr lang="zh-CN" altLang="en-US" sz="2800" b="1" dirty="0">
                <a:solidFill>
                  <a:srgbClr val="C00000"/>
                </a:solidFill>
                <a:latin typeface="+mj-lt"/>
                <a:ea typeface="+mj-ea"/>
                <a:cs typeface="+mj-cs"/>
              </a:rPr>
              <a:t>。</a:t>
            </a:r>
            <a:endParaRPr lang="zh-CN" altLang="en-US" sz="2800" dirty="0">
              <a:latin typeface="Arial" pitchFamily="34" charset="0"/>
            </a:endParaRPr>
          </a:p>
        </p:txBody>
      </p:sp>
      <p:pic>
        <p:nvPicPr>
          <p:cNvPr id="22533" name="图片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130300"/>
            <a:ext cx="80645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圆角矩形 8"/>
          <p:cNvSpPr/>
          <p:nvPr/>
        </p:nvSpPr>
        <p:spPr>
          <a:xfrm>
            <a:off x="1908175" y="2133600"/>
            <a:ext cx="2641600" cy="358775"/>
          </a:xfrm>
          <a:prstGeom prst="roundRect">
            <a:avLst/>
          </a:prstGeom>
          <a:solidFill>
            <a:schemeClr val="accent1">
              <a:alpha val="22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右箭头 9"/>
          <p:cNvSpPr/>
          <p:nvPr/>
        </p:nvSpPr>
        <p:spPr>
          <a:xfrm rot="8632024">
            <a:off x="4413250" y="1524000"/>
            <a:ext cx="2130425"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a:xfrm>
            <a:off x="611188" y="-1104900"/>
            <a:ext cx="784225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en-US" altLang="zh-CN" sz="5400" dirty="0" smtClean="0">
                <a:solidFill>
                  <a:srgbClr val="C00000"/>
                </a:solidFill>
                <a:latin typeface="+mj-lt"/>
                <a:ea typeface="+mj-ea"/>
                <a:cs typeface="+mj-cs"/>
              </a:rPr>
              <a:t>2010</a:t>
            </a:r>
            <a:r>
              <a:rPr lang="zh-CN" altLang="en-US" sz="5400" b="1" dirty="0" smtClean="0">
                <a:solidFill>
                  <a:srgbClr val="C00000"/>
                </a:solidFill>
                <a:latin typeface="+mj-lt"/>
                <a:ea typeface="+mj-ea"/>
                <a:cs typeface="+mj-cs"/>
              </a:rPr>
              <a:t>年获奖情况</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55650" y="1341438"/>
            <a:ext cx="7589838" cy="4430712"/>
          </a:xfrm>
          <a:prstGeom prst="rect">
            <a:avLst/>
          </a:prstGeom>
          <a:noFill/>
        </p:spPr>
        <p:txBody>
          <a:bodyPr>
            <a:spAutoFit/>
          </a:bodyPr>
          <a:lstStyle/>
          <a:p>
            <a:pPr>
              <a:lnSpc>
                <a:spcPct val="150000"/>
              </a:lnSpc>
              <a:defRPr/>
            </a:pPr>
            <a:r>
              <a:rPr lang="zh-CN" altLang="en-US" sz="2400" b="1" dirty="0">
                <a:solidFill>
                  <a:srgbClr val="C00000"/>
                </a:solidFill>
                <a:latin typeface="+mj-lt"/>
                <a:ea typeface="+mj-ea"/>
                <a:cs typeface="+mj-cs"/>
              </a:rPr>
              <a:t>二级优秀团队：</a:t>
            </a:r>
            <a:endParaRPr lang="en-US" altLang="zh-CN" sz="2400" b="1" dirty="0">
              <a:solidFill>
                <a:srgbClr val="C00000"/>
              </a:solidFill>
              <a:latin typeface="+mj-lt"/>
              <a:ea typeface="+mj-ea"/>
              <a:cs typeface="+mj-cs"/>
            </a:endParaRPr>
          </a:p>
          <a:p>
            <a:pPr>
              <a:lnSpc>
                <a:spcPct val="150000"/>
              </a:lnSpc>
              <a:defRPr/>
            </a:pPr>
            <a:r>
              <a:rPr lang="zh-CN" altLang="en-US" b="1" dirty="0">
                <a:solidFill>
                  <a:srgbClr val="C00000"/>
                </a:solidFill>
                <a:latin typeface="+mj-lt"/>
                <a:ea typeface="+mj-ea"/>
                <a:cs typeface="+mj-cs"/>
              </a:rPr>
              <a:t>      </a:t>
            </a:r>
            <a:r>
              <a:rPr lang="zh-CN" altLang="en-US" sz="2000" b="1" dirty="0">
                <a:solidFill>
                  <a:srgbClr val="C00000"/>
                </a:solidFill>
                <a:latin typeface="+mj-lt"/>
                <a:ea typeface="+mj-ea"/>
                <a:cs typeface="+mj-cs"/>
              </a:rPr>
              <a:t>“生态尤溪”建设调研小分队、南京地铁系统改进问题调研团队</a:t>
            </a:r>
          </a:p>
          <a:p>
            <a:pPr>
              <a:lnSpc>
                <a:spcPct val="150000"/>
              </a:lnSpc>
              <a:defRPr/>
            </a:pPr>
            <a:r>
              <a:rPr lang="zh-CN" altLang="en-US" sz="2400" b="1" dirty="0">
                <a:solidFill>
                  <a:srgbClr val="C00000"/>
                </a:solidFill>
                <a:latin typeface="+mj-lt"/>
                <a:ea typeface="+mj-ea"/>
                <a:cs typeface="+mj-cs"/>
              </a:rPr>
              <a:t>优秀个人：</a:t>
            </a:r>
          </a:p>
          <a:p>
            <a:pPr>
              <a:lnSpc>
                <a:spcPct val="150000"/>
              </a:lnSpc>
              <a:defRPr/>
            </a:pPr>
            <a:r>
              <a:rPr lang="zh-CN" altLang="en-US" sz="2400" b="1" dirty="0">
                <a:solidFill>
                  <a:srgbClr val="C00000"/>
                </a:solidFill>
                <a:latin typeface="+mj-lt"/>
                <a:ea typeface="+mj-ea"/>
                <a:cs typeface="+mj-cs"/>
              </a:rPr>
              <a:t>         </a:t>
            </a:r>
            <a:r>
              <a:rPr lang="zh-CN" altLang="en-US" sz="2000" b="1" dirty="0">
                <a:solidFill>
                  <a:srgbClr val="C00000"/>
                </a:solidFill>
                <a:latin typeface="+mj-lt"/>
                <a:ea typeface="+mj-ea"/>
                <a:cs typeface="+mj-cs"/>
              </a:rPr>
              <a:t>吴华月   盛汪超  戴欣然   阳  析   王加锋   胡雯婷   郭  峰</a:t>
            </a:r>
            <a:endParaRPr lang="zh-CN" altLang="en-US" sz="2800" b="1" dirty="0">
              <a:solidFill>
                <a:srgbClr val="C00000"/>
              </a:solidFill>
              <a:latin typeface="+mj-lt"/>
              <a:ea typeface="+mj-ea"/>
              <a:cs typeface="+mj-cs"/>
            </a:endParaRPr>
          </a:p>
          <a:p>
            <a:pPr>
              <a:lnSpc>
                <a:spcPct val="150000"/>
              </a:lnSpc>
              <a:defRPr/>
            </a:pPr>
            <a:r>
              <a:rPr lang="zh-CN" altLang="en-US" sz="2400" b="1" dirty="0">
                <a:solidFill>
                  <a:srgbClr val="C00000"/>
                </a:solidFill>
                <a:latin typeface="+mj-lt"/>
                <a:ea typeface="+mj-ea"/>
                <a:cs typeface="+mj-cs"/>
              </a:rPr>
              <a:t>优秀调查报告：</a:t>
            </a:r>
          </a:p>
          <a:p>
            <a:pPr>
              <a:lnSpc>
                <a:spcPct val="150000"/>
              </a:lnSpc>
              <a:defRPr/>
            </a:pPr>
            <a:r>
              <a:rPr lang="zh-CN" altLang="en-US" sz="2400" b="1" dirty="0">
                <a:solidFill>
                  <a:srgbClr val="C00000"/>
                </a:solidFill>
                <a:latin typeface="+mj-lt"/>
                <a:ea typeface="+mj-ea"/>
                <a:cs typeface="+mj-cs"/>
              </a:rPr>
              <a:t>        </a:t>
            </a:r>
            <a:r>
              <a:rPr lang="zh-CN" altLang="en-US" sz="2000" b="1" dirty="0">
                <a:solidFill>
                  <a:srgbClr val="C00000"/>
                </a:solidFill>
                <a:latin typeface="+mj-lt"/>
                <a:ea typeface="+mj-ea"/>
                <a:cs typeface="+mj-cs"/>
              </a:rPr>
              <a:t>校园周边食品安全问题的调查研究</a:t>
            </a:r>
          </a:p>
          <a:p>
            <a:pPr>
              <a:lnSpc>
                <a:spcPct val="150000"/>
              </a:lnSpc>
              <a:defRPr/>
            </a:pPr>
            <a:r>
              <a:rPr lang="zh-CN" altLang="en-US" sz="2400" b="1" dirty="0">
                <a:solidFill>
                  <a:srgbClr val="C00000"/>
                </a:solidFill>
                <a:latin typeface="+mj-lt"/>
                <a:ea typeface="+mj-ea"/>
                <a:cs typeface="+mj-cs"/>
              </a:rPr>
              <a:t>远洋之帆优秀奖：</a:t>
            </a:r>
          </a:p>
          <a:p>
            <a:pPr>
              <a:lnSpc>
                <a:spcPct val="150000"/>
              </a:lnSpc>
              <a:defRPr/>
            </a:pPr>
            <a:r>
              <a:rPr lang="zh-CN" altLang="en-US" sz="2400" b="1" dirty="0">
                <a:solidFill>
                  <a:srgbClr val="C00000"/>
                </a:solidFill>
                <a:latin typeface="+mj-lt"/>
                <a:ea typeface="+mj-ea"/>
                <a:cs typeface="+mj-cs"/>
              </a:rPr>
              <a:t>        </a:t>
            </a:r>
            <a:r>
              <a:rPr lang="zh-CN" altLang="en-US" sz="2000" b="1" dirty="0">
                <a:solidFill>
                  <a:srgbClr val="C00000"/>
                </a:solidFill>
                <a:latin typeface="+mj-lt"/>
                <a:ea typeface="+mj-ea"/>
                <a:cs typeface="+mj-cs"/>
              </a:rPr>
              <a:t>湖南省新宁县少数民族聚居区教育情况调查。</a:t>
            </a:r>
            <a:endParaRPr lang="zh-CN" altLang="en-US" sz="1400" dirty="0">
              <a:latin typeface="Arial"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a:xfrm>
            <a:off x="611188" y="-1104900"/>
            <a:ext cx="784225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en-US" altLang="zh-CN" sz="5400" dirty="0" smtClean="0">
                <a:solidFill>
                  <a:srgbClr val="C00000"/>
                </a:solidFill>
                <a:latin typeface="+mj-lt"/>
                <a:ea typeface="+mj-ea"/>
                <a:cs typeface="+mj-cs"/>
              </a:rPr>
              <a:t>2011</a:t>
            </a:r>
            <a:r>
              <a:rPr lang="zh-CN" altLang="en-US" sz="5400" b="1" dirty="0" smtClean="0">
                <a:solidFill>
                  <a:srgbClr val="C00000"/>
                </a:solidFill>
                <a:latin typeface="+mj-lt"/>
                <a:ea typeface="+mj-ea"/>
                <a:cs typeface="+mj-cs"/>
              </a:rPr>
              <a:t>年获奖情况</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98513" y="1301750"/>
            <a:ext cx="7589837" cy="4570413"/>
          </a:xfrm>
          <a:prstGeom prst="rect">
            <a:avLst/>
          </a:prstGeom>
          <a:noFill/>
        </p:spPr>
        <p:txBody>
          <a:bodyPr>
            <a:spAutoFit/>
          </a:bodyPr>
          <a:lstStyle/>
          <a:p>
            <a:pPr>
              <a:lnSpc>
                <a:spcPct val="150000"/>
              </a:lnSpc>
              <a:defRPr/>
            </a:pPr>
            <a:r>
              <a:rPr lang="zh-CN" altLang="en-US" sz="2000" b="1" dirty="0">
                <a:solidFill>
                  <a:srgbClr val="C00000"/>
                </a:solidFill>
                <a:latin typeface="+mj-lt"/>
                <a:ea typeface="+mj-ea"/>
                <a:cs typeface="+mj-cs"/>
              </a:rPr>
              <a:t>特级优秀团队：</a:t>
            </a:r>
            <a:endParaRPr lang="en-US" altLang="zh-CN" sz="2000" b="1" dirty="0">
              <a:solidFill>
                <a:srgbClr val="C00000"/>
              </a:solidFill>
              <a:latin typeface="+mj-lt"/>
              <a:ea typeface="+mj-ea"/>
              <a:cs typeface="+mj-cs"/>
            </a:endParaRPr>
          </a:p>
          <a:p>
            <a:pPr>
              <a:lnSpc>
                <a:spcPct val="150000"/>
              </a:lnSpc>
              <a:defRPr/>
            </a:pPr>
            <a:r>
              <a:rPr lang="zh-CN" altLang="en-US" sz="1600" b="1" dirty="0">
                <a:solidFill>
                  <a:srgbClr val="C00000"/>
                </a:solidFill>
                <a:latin typeface="+mj-lt"/>
                <a:ea typeface="+mj-ea"/>
                <a:cs typeface="+mj-cs"/>
              </a:rPr>
              <a:t>      </a:t>
            </a:r>
            <a:r>
              <a:rPr lang="zh-CN" altLang="en-US" b="1" dirty="0">
                <a:solidFill>
                  <a:srgbClr val="C00000"/>
                </a:solidFill>
                <a:latin typeface="+mj-lt"/>
                <a:ea typeface="+mj-ea"/>
                <a:cs typeface="+mj-cs"/>
              </a:rPr>
              <a:t>“至善黔程”第二期西部支教团队</a:t>
            </a:r>
            <a:endParaRPr lang="en-US" altLang="zh-CN" b="1" dirty="0">
              <a:solidFill>
                <a:srgbClr val="C00000"/>
              </a:solidFill>
              <a:latin typeface="+mj-lt"/>
              <a:ea typeface="+mj-ea"/>
              <a:cs typeface="+mj-cs"/>
            </a:endParaRPr>
          </a:p>
          <a:p>
            <a:pPr>
              <a:lnSpc>
                <a:spcPct val="150000"/>
              </a:lnSpc>
              <a:defRPr/>
            </a:pPr>
            <a:r>
              <a:rPr lang="zh-CN" altLang="en-US" sz="2000" b="1" dirty="0">
                <a:solidFill>
                  <a:srgbClr val="C00000"/>
                </a:solidFill>
                <a:latin typeface="+mj-lt"/>
                <a:ea typeface="+mj-ea"/>
                <a:cs typeface="+mj-cs"/>
              </a:rPr>
              <a:t>二级优秀团队：</a:t>
            </a:r>
          </a:p>
          <a:p>
            <a:pPr>
              <a:lnSpc>
                <a:spcPct val="150000"/>
              </a:lnSpc>
              <a:buFont typeface="Arial" pitchFamily="34" charset="0"/>
              <a:buNone/>
              <a:defRPr/>
            </a:pPr>
            <a:r>
              <a:rPr lang="zh-CN" altLang="en-US" sz="2000" b="1" dirty="0">
                <a:solidFill>
                  <a:srgbClr val="C00000"/>
                </a:solidFill>
                <a:latin typeface="+mj-lt"/>
                <a:ea typeface="+mj-ea"/>
                <a:cs typeface="+mj-cs"/>
              </a:rPr>
              <a:t>     </a:t>
            </a:r>
            <a:r>
              <a:rPr lang="zh-CN" altLang="en-US" b="1" dirty="0">
                <a:solidFill>
                  <a:srgbClr val="C00000"/>
                </a:solidFill>
                <a:latin typeface="+mj-lt"/>
                <a:ea typeface="+mj-ea"/>
                <a:cs typeface="+mj-cs"/>
              </a:rPr>
              <a:t>“红溪行”实践团、“东南青源”小分队</a:t>
            </a:r>
            <a:endParaRPr lang="zh-CN" altLang="en-US" sz="1600" b="1" dirty="0">
              <a:solidFill>
                <a:srgbClr val="C00000"/>
              </a:solidFill>
              <a:latin typeface="+mj-lt"/>
              <a:ea typeface="+mj-ea"/>
              <a:cs typeface="+mj-cs"/>
            </a:endParaRPr>
          </a:p>
          <a:p>
            <a:pPr>
              <a:lnSpc>
                <a:spcPct val="150000"/>
              </a:lnSpc>
              <a:defRPr/>
            </a:pPr>
            <a:r>
              <a:rPr lang="zh-CN" altLang="en-US" sz="2000" b="1" dirty="0">
                <a:solidFill>
                  <a:srgbClr val="C00000"/>
                </a:solidFill>
                <a:latin typeface="+mj-lt"/>
                <a:ea typeface="+mj-ea"/>
                <a:cs typeface="+mj-cs"/>
              </a:rPr>
              <a:t>优秀个人：</a:t>
            </a:r>
          </a:p>
          <a:p>
            <a:pPr>
              <a:lnSpc>
                <a:spcPct val="150000"/>
              </a:lnSpc>
              <a:defRPr/>
            </a:pPr>
            <a:r>
              <a:rPr lang="zh-CN" altLang="en-US" b="1" dirty="0">
                <a:solidFill>
                  <a:srgbClr val="C00000"/>
                </a:solidFill>
                <a:latin typeface="+mj-lt"/>
                <a:ea typeface="+mj-ea"/>
                <a:cs typeface="+mj-cs"/>
              </a:rPr>
              <a:t>        侯逸   赵越  王格伟   朱玲燕   马云   李峰灯   黄逸玮</a:t>
            </a:r>
          </a:p>
          <a:p>
            <a:pPr>
              <a:lnSpc>
                <a:spcPct val="150000"/>
              </a:lnSpc>
              <a:defRPr/>
            </a:pPr>
            <a:r>
              <a:rPr lang="zh-CN" altLang="en-US" sz="2000" b="1" dirty="0">
                <a:solidFill>
                  <a:srgbClr val="C00000"/>
                </a:solidFill>
                <a:latin typeface="+mj-lt"/>
                <a:ea typeface="+mj-ea"/>
                <a:cs typeface="+mj-cs"/>
              </a:rPr>
              <a:t>优秀调查报告：</a:t>
            </a:r>
          </a:p>
          <a:p>
            <a:pPr>
              <a:lnSpc>
                <a:spcPct val="150000"/>
              </a:lnSpc>
              <a:defRPr/>
            </a:pPr>
            <a:r>
              <a:rPr lang="zh-CN" altLang="en-US" b="1" dirty="0">
                <a:solidFill>
                  <a:srgbClr val="C00000"/>
                </a:solidFill>
                <a:latin typeface="+mj-lt"/>
                <a:ea typeface="+mj-ea"/>
                <a:cs typeface="+mj-cs"/>
              </a:rPr>
              <a:t>        建筑节能环保建筑材料的调查与研究、江宁社区绿化与水环境的调研</a:t>
            </a:r>
          </a:p>
          <a:p>
            <a:pPr>
              <a:lnSpc>
                <a:spcPct val="150000"/>
              </a:lnSpc>
              <a:defRPr/>
            </a:pPr>
            <a:r>
              <a:rPr lang="zh-CN" altLang="en-US" sz="2000" b="1" dirty="0">
                <a:solidFill>
                  <a:srgbClr val="C00000"/>
                </a:solidFill>
                <a:latin typeface="+mj-lt"/>
                <a:ea typeface="+mj-ea"/>
                <a:cs typeface="+mj-cs"/>
              </a:rPr>
              <a:t>远洋之帆全国一等奖：</a:t>
            </a:r>
          </a:p>
          <a:p>
            <a:pPr>
              <a:lnSpc>
                <a:spcPct val="150000"/>
              </a:lnSpc>
              <a:defRPr/>
            </a:pPr>
            <a:r>
              <a:rPr lang="zh-CN" altLang="en-US" sz="2000" b="1" dirty="0">
                <a:solidFill>
                  <a:srgbClr val="C00000"/>
                </a:solidFill>
                <a:latin typeface="+mj-lt"/>
                <a:ea typeface="+mj-ea"/>
                <a:cs typeface="+mj-cs"/>
              </a:rPr>
              <a:t>    </a:t>
            </a:r>
            <a:r>
              <a:rPr lang="zh-CN" altLang="en-US" sz="1600" b="1" dirty="0">
                <a:solidFill>
                  <a:srgbClr val="C00000"/>
                </a:solidFill>
                <a:latin typeface="+mj-lt"/>
                <a:ea typeface="+mj-ea"/>
                <a:cs typeface="+mj-cs"/>
              </a:rPr>
              <a:t>“</a:t>
            </a:r>
            <a:r>
              <a:rPr lang="zh-CN" altLang="en-US" b="1" dirty="0">
                <a:solidFill>
                  <a:srgbClr val="C00000"/>
                </a:solidFill>
                <a:latin typeface="+mj-lt"/>
                <a:ea typeface="+mj-ea"/>
                <a:cs typeface="+mj-cs"/>
              </a:rPr>
              <a:t>至善黔程”（第二期）西部支教团队总结报告</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a:xfrm>
            <a:off x="611188" y="-1104900"/>
            <a:ext cx="784225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en-US" altLang="zh-CN" sz="5400" dirty="0" smtClean="0">
                <a:solidFill>
                  <a:srgbClr val="C00000"/>
                </a:solidFill>
                <a:latin typeface="+mj-lt"/>
                <a:ea typeface="+mj-ea"/>
                <a:cs typeface="+mj-cs"/>
              </a:rPr>
              <a:t>2012</a:t>
            </a:r>
            <a:r>
              <a:rPr lang="zh-CN" altLang="en-US" sz="5400" b="1" dirty="0" smtClean="0">
                <a:solidFill>
                  <a:srgbClr val="C00000"/>
                </a:solidFill>
                <a:latin typeface="+mj-lt"/>
                <a:ea typeface="+mj-ea"/>
                <a:cs typeface="+mj-cs"/>
              </a:rPr>
              <a:t>年获奖情况</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55650" y="1619250"/>
            <a:ext cx="7589838" cy="3970338"/>
          </a:xfrm>
          <a:prstGeom prst="rect">
            <a:avLst/>
          </a:prstGeom>
          <a:noFill/>
        </p:spPr>
        <p:txBody>
          <a:bodyPr>
            <a:spAutoFit/>
          </a:bodyPr>
          <a:lstStyle/>
          <a:p>
            <a:pPr>
              <a:lnSpc>
                <a:spcPct val="150000"/>
              </a:lnSpc>
              <a:defRPr/>
            </a:pPr>
            <a:r>
              <a:rPr lang="zh-CN" altLang="en-US" sz="2800" b="1" dirty="0">
                <a:solidFill>
                  <a:srgbClr val="C00000"/>
                </a:solidFill>
                <a:latin typeface="+mj-lt"/>
                <a:ea typeface="+mj-ea"/>
                <a:cs typeface="+mj-cs"/>
              </a:rPr>
              <a:t>一级优秀团队：</a:t>
            </a:r>
          </a:p>
          <a:p>
            <a:pPr>
              <a:lnSpc>
                <a:spcPct val="150000"/>
              </a:lnSpc>
              <a:defRPr/>
            </a:pPr>
            <a:r>
              <a:rPr lang="zh-CN" altLang="en-US" sz="2800" b="1" dirty="0">
                <a:solidFill>
                  <a:srgbClr val="C00000"/>
                </a:solidFill>
                <a:latin typeface="+mj-lt"/>
                <a:ea typeface="+mj-ea"/>
                <a:cs typeface="+mj-cs"/>
              </a:rPr>
              <a:t>    </a:t>
            </a:r>
            <a:r>
              <a:rPr lang="zh-CN" altLang="en-US" sz="2000" b="1" dirty="0">
                <a:solidFill>
                  <a:srgbClr val="C00000"/>
                </a:solidFill>
                <a:latin typeface="+mj-lt"/>
                <a:ea typeface="+mj-ea"/>
                <a:cs typeface="+mj-cs"/>
              </a:rPr>
              <a:t>“</a:t>
            </a:r>
            <a:r>
              <a:rPr lang="zh-CN" altLang="en-US" sz="2400" b="1" dirty="0">
                <a:solidFill>
                  <a:srgbClr val="C00000"/>
                </a:solidFill>
                <a:latin typeface="+mj-lt"/>
                <a:ea typeface="+mj-ea"/>
                <a:cs typeface="+mj-cs"/>
              </a:rPr>
              <a:t>信动飞天 信系航天”实践小组</a:t>
            </a:r>
            <a:endParaRPr lang="zh-CN" altLang="en-US" sz="3200" b="1" dirty="0">
              <a:solidFill>
                <a:srgbClr val="C00000"/>
              </a:solidFill>
              <a:latin typeface="+mj-lt"/>
              <a:ea typeface="+mj-ea"/>
              <a:cs typeface="+mj-cs"/>
            </a:endParaRPr>
          </a:p>
          <a:p>
            <a:pPr>
              <a:lnSpc>
                <a:spcPct val="150000"/>
              </a:lnSpc>
              <a:defRPr/>
            </a:pPr>
            <a:r>
              <a:rPr lang="zh-CN" altLang="en-US" sz="2800" b="1" dirty="0">
                <a:solidFill>
                  <a:srgbClr val="C00000"/>
                </a:solidFill>
                <a:latin typeface="+mj-lt"/>
                <a:ea typeface="+mj-ea"/>
                <a:cs typeface="+mj-cs"/>
              </a:rPr>
              <a:t>二级优秀团队：</a:t>
            </a:r>
          </a:p>
          <a:p>
            <a:pPr>
              <a:lnSpc>
                <a:spcPct val="150000"/>
              </a:lnSpc>
              <a:defRPr/>
            </a:pPr>
            <a:r>
              <a:rPr lang="zh-CN" altLang="en-US" sz="2800" b="1" dirty="0">
                <a:solidFill>
                  <a:srgbClr val="C00000"/>
                </a:solidFill>
                <a:latin typeface="+mj-lt"/>
                <a:ea typeface="+mj-ea"/>
                <a:cs typeface="+mj-cs"/>
              </a:rPr>
              <a:t>     </a:t>
            </a:r>
            <a:r>
              <a:rPr lang="zh-CN" altLang="en-US" sz="2400" b="1" dirty="0">
                <a:solidFill>
                  <a:srgbClr val="C00000"/>
                </a:solidFill>
                <a:latin typeface="+mj-lt"/>
                <a:ea typeface="+mj-ea"/>
                <a:cs typeface="+mj-cs"/>
              </a:rPr>
              <a:t>太仓市“现代科学和谐建设”研究生和社会实践团队</a:t>
            </a:r>
            <a:endParaRPr lang="zh-CN" altLang="en-US" sz="3200" b="1" dirty="0">
              <a:solidFill>
                <a:srgbClr val="C00000"/>
              </a:solidFill>
              <a:latin typeface="+mj-lt"/>
              <a:ea typeface="+mj-ea"/>
              <a:cs typeface="+mj-cs"/>
            </a:endParaRPr>
          </a:p>
          <a:p>
            <a:pPr>
              <a:lnSpc>
                <a:spcPct val="150000"/>
              </a:lnSpc>
              <a:defRPr/>
            </a:pPr>
            <a:r>
              <a:rPr lang="zh-CN" altLang="en-US" sz="2800" b="1" dirty="0">
                <a:solidFill>
                  <a:srgbClr val="C00000"/>
                </a:solidFill>
                <a:latin typeface="+mj-lt"/>
                <a:ea typeface="+mj-ea"/>
                <a:cs typeface="+mj-cs"/>
              </a:rPr>
              <a:t>优秀调查报告：</a:t>
            </a:r>
          </a:p>
          <a:p>
            <a:pPr>
              <a:lnSpc>
                <a:spcPct val="150000"/>
              </a:lnSpc>
              <a:defRPr/>
            </a:pPr>
            <a:r>
              <a:rPr lang="zh-CN" altLang="en-US" sz="2800" b="1" dirty="0">
                <a:solidFill>
                  <a:srgbClr val="C00000"/>
                </a:solidFill>
                <a:latin typeface="+mj-lt"/>
                <a:ea typeface="+mj-ea"/>
                <a:cs typeface="+mj-cs"/>
              </a:rPr>
              <a:t>      </a:t>
            </a:r>
            <a:r>
              <a:rPr lang="zh-CN" altLang="en-US" sz="2400" b="1" dirty="0">
                <a:solidFill>
                  <a:srgbClr val="C00000"/>
                </a:solidFill>
                <a:latin typeface="+mj-lt"/>
                <a:ea typeface="+mj-ea"/>
                <a:cs typeface="+mj-cs"/>
              </a:rPr>
              <a:t>南京养老事业调研报告</a:t>
            </a:r>
            <a:endParaRPr lang="zh-CN" altLang="en-US" sz="2000" b="1" dirty="0">
              <a:solidFill>
                <a:srgbClr val="C00000"/>
              </a:solidFill>
              <a:latin typeface="+mj-lt"/>
              <a:ea typeface="+mj-ea"/>
              <a:cs typeface="+mj-cs"/>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标题 2"/>
          <p:cNvSpPr>
            <a:spLocks noGrp="1"/>
          </p:cNvSpPr>
          <p:nvPr>
            <p:ph type="title"/>
          </p:nvPr>
        </p:nvSpPr>
        <p:spPr>
          <a:xfrm>
            <a:off x="762000" y="4581525"/>
            <a:ext cx="6781800" cy="1600200"/>
          </a:xfrm>
        </p:spPr>
        <p:txBody>
          <a:bodyPr/>
          <a:lstStyle/>
          <a:p>
            <a:pPr eaLnBrk="1" hangingPunct="1"/>
            <a:r>
              <a:rPr lang="zh-CN" altLang="en-US" sz="3200" b="1" smtClean="0">
                <a:solidFill>
                  <a:srgbClr val="C00000"/>
                </a:solidFill>
              </a:rPr>
              <a:t>目   录</a:t>
            </a:r>
          </a:p>
        </p:txBody>
      </p:sp>
      <p:sp>
        <p:nvSpPr>
          <p:cNvPr id="2" name="内容占位符 1"/>
          <p:cNvSpPr>
            <a:spLocks noGrp="1"/>
          </p:cNvSpPr>
          <p:nvPr>
            <p:ph idx="1"/>
          </p:nvPr>
        </p:nvSpPr>
        <p:spPr>
          <a:xfrm>
            <a:off x="762000" y="90805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en-US" altLang="zh-CN" sz="5400" b="1" dirty="0">
                <a:solidFill>
                  <a:srgbClr val="C00000"/>
                </a:solidFill>
                <a:latin typeface="+mj-lt"/>
                <a:ea typeface="+mj-ea"/>
                <a:cs typeface="+mj-cs"/>
              </a:rPr>
              <a:t>3</a:t>
            </a:r>
            <a:r>
              <a:rPr lang="en-US" altLang="zh-CN" sz="5400" b="1" dirty="0" smtClean="0">
                <a:solidFill>
                  <a:srgbClr val="C00000"/>
                </a:solidFill>
                <a:latin typeface="+mj-lt"/>
                <a:ea typeface="+mj-ea"/>
                <a:cs typeface="+mj-cs"/>
              </a:rPr>
              <a:t>.</a:t>
            </a:r>
            <a:r>
              <a:rPr lang="zh-CN" altLang="en-US" sz="5400" b="1" dirty="0">
                <a:solidFill>
                  <a:srgbClr val="C00000"/>
                </a:solidFill>
                <a:latin typeface="+mj-lt"/>
                <a:ea typeface="+mj-ea"/>
                <a:cs typeface="+mj-cs"/>
              </a:rPr>
              <a:t>怎样做好</a:t>
            </a:r>
            <a:r>
              <a:rPr lang="zh-CN" altLang="en-US" sz="5400" b="1" dirty="0" smtClean="0">
                <a:solidFill>
                  <a:srgbClr val="C00000"/>
                </a:solidFill>
                <a:latin typeface="+mj-lt"/>
                <a:ea typeface="+mj-ea"/>
                <a:cs typeface="+mj-cs"/>
              </a:rPr>
              <a:t>社会实践？</a:t>
            </a:r>
            <a:endParaRPr lang="en-US" altLang="zh-CN"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怎样做好社会实践？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smtClean="0">
                <a:solidFill>
                  <a:srgbClr val="C00000"/>
                </a:solidFill>
                <a:latin typeface="+mj-lt"/>
                <a:ea typeface="+mj-ea"/>
                <a:cs typeface="+mj-cs"/>
              </a:rPr>
              <a:t>主要实践流程</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6" name="圆角矩形 5"/>
          <p:cNvSpPr/>
          <p:nvPr/>
        </p:nvSpPr>
        <p:spPr>
          <a:xfrm>
            <a:off x="900113" y="1703388"/>
            <a:ext cx="1230312" cy="86518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t>1</a:t>
            </a:r>
            <a:r>
              <a:rPr lang="en-US" altLang="zh-CN" dirty="0"/>
              <a:t>.</a:t>
            </a:r>
            <a:r>
              <a:rPr lang="zh-CN" altLang="en-US" sz="2000" b="1" dirty="0"/>
              <a:t>落实实践地点</a:t>
            </a:r>
          </a:p>
        </p:txBody>
      </p:sp>
      <p:sp>
        <p:nvSpPr>
          <p:cNvPr id="12" name="圆角矩形 11"/>
          <p:cNvSpPr/>
          <p:nvPr/>
        </p:nvSpPr>
        <p:spPr>
          <a:xfrm>
            <a:off x="2865438" y="1730375"/>
            <a:ext cx="1223962" cy="838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t>2.</a:t>
            </a:r>
            <a:r>
              <a:rPr lang="zh-CN" altLang="en-US" sz="2000" b="1" dirty="0"/>
              <a:t>组建团队</a:t>
            </a:r>
          </a:p>
        </p:txBody>
      </p:sp>
      <p:sp>
        <p:nvSpPr>
          <p:cNvPr id="14" name="圆角矩形 13"/>
          <p:cNvSpPr/>
          <p:nvPr/>
        </p:nvSpPr>
        <p:spPr>
          <a:xfrm>
            <a:off x="900113" y="4295775"/>
            <a:ext cx="1230312" cy="884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t>9.</a:t>
            </a:r>
            <a:r>
              <a:rPr lang="zh-CN" altLang="en-US" sz="2000" b="1" dirty="0"/>
              <a:t>总结工作</a:t>
            </a:r>
          </a:p>
        </p:txBody>
      </p:sp>
      <p:sp>
        <p:nvSpPr>
          <p:cNvPr id="15" name="圆角矩形 14"/>
          <p:cNvSpPr/>
          <p:nvPr/>
        </p:nvSpPr>
        <p:spPr>
          <a:xfrm>
            <a:off x="2792413" y="4295775"/>
            <a:ext cx="1347787" cy="884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t>8.</a:t>
            </a:r>
            <a:r>
              <a:rPr lang="zh-CN" altLang="en-US" sz="2000" b="1" dirty="0"/>
              <a:t>开展实践</a:t>
            </a:r>
          </a:p>
        </p:txBody>
      </p:sp>
      <p:sp>
        <p:nvSpPr>
          <p:cNvPr id="16" name="圆角矩形 15"/>
          <p:cNvSpPr/>
          <p:nvPr/>
        </p:nvSpPr>
        <p:spPr>
          <a:xfrm>
            <a:off x="6851650" y="4295775"/>
            <a:ext cx="1249363" cy="884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t>6.</a:t>
            </a:r>
            <a:r>
              <a:rPr lang="zh-CN" altLang="en-US" sz="2000" b="1" dirty="0"/>
              <a:t>经费审批</a:t>
            </a:r>
          </a:p>
        </p:txBody>
      </p:sp>
      <p:sp>
        <p:nvSpPr>
          <p:cNvPr id="17" name="圆角矩形 16"/>
          <p:cNvSpPr/>
          <p:nvPr/>
        </p:nvSpPr>
        <p:spPr>
          <a:xfrm>
            <a:off x="4859338" y="4295775"/>
            <a:ext cx="1225550" cy="8715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t>7.</a:t>
            </a:r>
            <a:r>
              <a:rPr lang="zh-CN" altLang="en-US" sz="2000" b="1" dirty="0"/>
              <a:t>动员和培训</a:t>
            </a:r>
          </a:p>
        </p:txBody>
      </p:sp>
      <p:sp>
        <p:nvSpPr>
          <p:cNvPr id="18" name="圆角矩形 17"/>
          <p:cNvSpPr/>
          <p:nvPr/>
        </p:nvSpPr>
        <p:spPr>
          <a:xfrm>
            <a:off x="6877050" y="3068638"/>
            <a:ext cx="1223963" cy="7207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t>5.</a:t>
            </a:r>
            <a:r>
              <a:rPr lang="zh-CN" altLang="en-US" sz="2000" b="1" dirty="0"/>
              <a:t>项目审核</a:t>
            </a:r>
          </a:p>
        </p:txBody>
      </p:sp>
      <p:sp>
        <p:nvSpPr>
          <p:cNvPr id="19" name="圆角矩形 18"/>
          <p:cNvSpPr/>
          <p:nvPr/>
        </p:nvSpPr>
        <p:spPr>
          <a:xfrm>
            <a:off x="4859338" y="1700213"/>
            <a:ext cx="1225550" cy="8683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b="1" dirty="0"/>
              <a:t>3.</a:t>
            </a:r>
            <a:r>
              <a:rPr lang="zh-CN" altLang="en-US" b="1" dirty="0"/>
              <a:t>确定实践课题和活动计划</a:t>
            </a:r>
          </a:p>
        </p:txBody>
      </p:sp>
      <p:sp>
        <p:nvSpPr>
          <p:cNvPr id="20" name="圆角矩形 19"/>
          <p:cNvSpPr/>
          <p:nvPr/>
        </p:nvSpPr>
        <p:spPr>
          <a:xfrm>
            <a:off x="6851650" y="1700213"/>
            <a:ext cx="1249363" cy="8683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b="1" dirty="0"/>
              <a:t>4.</a:t>
            </a:r>
            <a:r>
              <a:rPr lang="zh-CN" altLang="en-US" sz="2000" b="1" dirty="0"/>
              <a:t>项目申报</a:t>
            </a:r>
          </a:p>
        </p:txBody>
      </p:sp>
      <p:sp>
        <p:nvSpPr>
          <p:cNvPr id="26" name="右箭头 25"/>
          <p:cNvSpPr/>
          <p:nvPr/>
        </p:nvSpPr>
        <p:spPr>
          <a:xfrm>
            <a:off x="2130425" y="1992313"/>
            <a:ext cx="735013" cy="2889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 name="右箭头 26"/>
          <p:cNvSpPr/>
          <p:nvPr/>
        </p:nvSpPr>
        <p:spPr>
          <a:xfrm>
            <a:off x="4113213" y="1989138"/>
            <a:ext cx="735012" cy="2905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8" name="右箭头 27"/>
          <p:cNvSpPr/>
          <p:nvPr/>
        </p:nvSpPr>
        <p:spPr>
          <a:xfrm>
            <a:off x="6116638" y="1989138"/>
            <a:ext cx="733425" cy="2889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9" name="右箭头 28"/>
          <p:cNvSpPr/>
          <p:nvPr/>
        </p:nvSpPr>
        <p:spPr>
          <a:xfrm rot="10800000">
            <a:off x="6080125" y="4587875"/>
            <a:ext cx="769938" cy="3079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0" name="右箭头 29"/>
          <p:cNvSpPr/>
          <p:nvPr/>
        </p:nvSpPr>
        <p:spPr>
          <a:xfrm rot="10800000">
            <a:off x="4140200" y="4594225"/>
            <a:ext cx="719138" cy="3016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1" name="右箭头 30"/>
          <p:cNvSpPr/>
          <p:nvPr/>
        </p:nvSpPr>
        <p:spPr>
          <a:xfrm rot="10800000">
            <a:off x="2130425" y="4605338"/>
            <a:ext cx="661988" cy="2905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2" name="下箭头 31"/>
          <p:cNvSpPr/>
          <p:nvPr/>
        </p:nvSpPr>
        <p:spPr>
          <a:xfrm>
            <a:off x="7404100" y="2568575"/>
            <a:ext cx="192088" cy="50006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3" name="下箭头 32"/>
          <p:cNvSpPr/>
          <p:nvPr/>
        </p:nvSpPr>
        <p:spPr>
          <a:xfrm>
            <a:off x="7380288" y="3789363"/>
            <a:ext cx="192087" cy="5016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怎样做好社会实践？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a:solidFill>
                  <a:srgbClr val="C00000"/>
                </a:solidFill>
                <a:latin typeface="+mj-lt"/>
                <a:ea typeface="+mj-ea"/>
                <a:cs typeface="+mj-cs"/>
              </a:rPr>
              <a:t>往年选题概况</a:t>
            </a: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55650" y="1555750"/>
            <a:ext cx="7589838" cy="3602038"/>
          </a:xfrm>
          <a:prstGeom prst="rect">
            <a:avLst/>
          </a:prstGeom>
          <a:noFill/>
        </p:spPr>
        <p:txBody>
          <a:bodyPr>
            <a:spAutoFit/>
          </a:bodyPr>
          <a:lstStyle/>
          <a:p>
            <a:pPr>
              <a:lnSpc>
                <a:spcPct val="150000"/>
              </a:lnSpc>
              <a:defRPr/>
            </a:pPr>
            <a:r>
              <a:rPr lang="en-US" altLang="zh-CN" sz="2800" b="1" dirty="0">
                <a:solidFill>
                  <a:srgbClr val="C00000"/>
                </a:solidFill>
                <a:latin typeface="+mj-lt"/>
                <a:ea typeface="+mj-ea"/>
                <a:cs typeface="+mj-cs"/>
              </a:rPr>
              <a:t>● </a:t>
            </a:r>
            <a:r>
              <a:rPr lang="zh-CN" altLang="en-US" sz="2800" b="1" dirty="0">
                <a:solidFill>
                  <a:srgbClr val="C00000"/>
                </a:solidFill>
                <a:latin typeface="+mj-lt"/>
                <a:ea typeface="+mj-ea"/>
                <a:cs typeface="+mj-cs"/>
              </a:rPr>
              <a:t>实践科学发展观主题实践活动</a:t>
            </a:r>
          </a:p>
          <a:p>
            <a:pPr>
              <a:lnSpc>
                <a:spcPct val="150000"/>
              </a:lnSpc>
              <a:defRPr/>
            </a:pPr>
            <a:r>
              <a:rPr lang="en-US" altLang="zh-CN" sz="2800" b="1" dirty="0">
                <a:solidFill>
                  <a:srgbClr val="C00000"/>
                </a:solidFill>
                <a:latin typeface="Impact"/>
                <a:ea typeface="微软雅黑"/>
              </a:rPr>
              <a:t>● </a:t>
            </a:r>
            <a:r>
              <a:rPr lang="zh-CN" altLang="en-US" sz="2800" b="1" dirty="0">
                <a:solidFill>
                  <a:srgbClr val="C00000"/>
                </a:solidFill>
                <a:latin typeface="+mj-lt"/>
                <a:ea typeface="+mj-ea"/>
                <a:cs typeface="+mj-cs"/>
              </a:rPr>
              <a:t>大学生创业就业问题主题实践活动</a:t>
            </a:r>
          </a:p>
          <a:p>
            <a:pPr>
              <a:lnSpc>
                <a:spcPct val="150000"/>
              </a:lnSpc>
              <a:defRPr/>
            </a:pPr>
            <a:r>
              <a:rPr lang="en-US" altLang="zh-CN" sz="2800" b="1" dirty="0">
                <a:solidFill>
                  <a:srgbClr val="C00000"/>
                </a:solidFill>
                <a:latin typeface="Impact"/>
                <a:ea typeface="微软雅黑"/>
              </a:rPr>
              <a:t>● </a:t>
            </a:r>
            <a:r>
              <a:rPr lang="zh-CN" altLang="en-US" sz="2800" b="1" dirty="0">
                <a:solidFill>
                  <a:srgbClr val="C00000"/>
                </a:solidFill>
                <a:latin typeface="+mj-lt"/>
                <a:ea typeface="+mj-ea"/>
                <a:cs typeface="+mj-cs"/>
              </a:rPr>
              <a:t>关爱农民工子女服务团。</a:t>
            </a:r>
          </a:p>
          <a:p>
            <a:pPr>
              <a:lnSpc>
                <a:spcPct val="150000"/>
              </a:lnSpc>
              <a:defRPr/>
            </a:pPr>
            <a:r>
              <a:rPr lang="en-US" altLang="zh-CN" sz="2800" b="1" dirty="0">
                <a:solidFill>
                  <a:srgbClr val="C00000"/>
                </a:solidFill>
                <a:latin typeface="Impact"/>
                <a:ea typeface="微软雅黑"/>
              </a:rPr>
              <a:t>● </a:t>
            </a:r>
            <a:r>
              <a:rPr lang="zh-CN" altLang="en-US" sz="2800" b="1" dirty="0">
                <a:solidFill>
                  <a:srgbClr val="C00000"/>
                </a:solidFill>
                <a:latin typeface="+mj-lt"/>
                <a:ea typeface="+mj-ea"/>
                <a:cs typeface="+mj-cs"/>
              </a:rPr>
              <a:t>服务地方经济社会发展实践活动</a:t>
            </a:r>
          </a:p>
          <a:p>
            <a:pPr>
              <a:lnSpc>
                <a:spcPct val="150000"/>
              </a:lnSpc>
              <a:defRPr/>
            </a:pPr>
            <a:r>
              <a:rPr lang="en-US" altLang="zh-CN" sz="2800" b="1" dirty="0">
                <a:solidFill>
                  <a:srgbClr val="C00000"/>
                </a:solidFill>
                <a:latin typeface="Impact"/>
                <a:ea typeface="微软雅黑"/>
              </a:rPr>
              <a:t>● </a:t>
            </a:r>
            <a:r>
              <a:rPr lang="zh-CN" altLang="en-US" sz="2800" b="1" dirty="0">
                <a:solidFill>
                  <a:srgbClr val="C00000"/>
                </a:solidFill>
                <a:latin typeface="+mj-lt"/>
                <a:ea typeface="+mj-ea"/>
                <a:cs typeface="+mj-cs"/>
              </a:rPr>
              <a:t>服务青年学生成长成才的实践活动</a:t>
            </a:r>
          </a:p>
          <a:p>
            <a:pPr>
              <a:defRPr/>
            </a:pPr>
            <a:endParaRPr lang="zh-CN" altLang="en-US" dirty="0">
              <a:latin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怎样做好社会实践？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a:solidFill>
                  <a:srgbClr val="C00000"/>
                </a:solidFill>
                <a:latin typeface="+mj-lt"/>
                <a:ea typeface="+mj-ea"/>
                <a:cs typeface="+mj-cs"/>
              </a:rPr>
              <a:t>往年选题案例</a:t>
            </a: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55650" y="1555750"/>
            <a:ext cx="7589838" cy="4802188"/>
          </a:xfrm>
          <a:prstGeom prst="rect">
            <a:avLst/>
          </a:prstGeom>
          <a:noFill/>
        </p:spPr>
        <p:txBody>
          <a:bodyPr>
            <a:spAutoFit/>
          </a:bodyPr>
          <a:lstStyle/>
          <a:p>
            <a:pPr>
              <a:lnSpc>
                <a:spcPct val="150000"/>
              </a:lnSpc>
              <a:defRPr/>
            </a:pPr>
            <a:r>
              <a:rPr lang="en-US" altLang="zh-CN" sz="2800" b="1" dirty="0">
                <a:solidFill>
                  <a:srgbClr val="C00000"/>
                </a:solidFill>
                <a:latin typeface="Impact"/>
                <a:ea typeface="微软雅黑"/>
              </a:rPr>
              <a:t>● </a:t>
            </a:r>
            <a:r>
              <a:rPr lang="zh-CN" altLang="en-US" sz="2400" b="1" dirty="0">
                <a:solidFill>
                  <a:srgbClr val="C00000"/>
                </a:solidFill>
                <a:latin typeface="+mj-lt"/>
                <a:ea typeface="+mj-ea"/>
                <a:cs typeface="+mj-cs"/>
              </a:rPr>
              <a:t>环境类：山东渔业与日本核泄漏    </a:t>
            </a:r>
            <a:r>
              <a:rPr lang="en-US" altLang="zh-CN" sz="2400" dirty="0">
                <a:solidFill>
                  <a:srgbClr val="C00000"/>
                </a:solidFill>
                <a:latin typeface="+mj-lt"/>
                <a:ea typeface="+mj-ea"/>
                <a:cs typeface="+mj-cs"/>
              </a:rPr>
              <a:t>XX</a:t>
            </a:r>
            <a:r>
              <a:rPr lang="zh-CN" altLang="en-US" sz="2400" b="1" dirty="0">
                <a:solidFill>
                  <a:srgbClr val="C00000"/>
                </a:solidFill>
                <a:latin typeface="+mj-lt"/>
                <a:ea typeface="+mj-ea"/>
                <a:cs typeface="+mj-cs"/>
              </a:rPr>
              <a:t>自然保护区环境调查  社区绿化情况调查  节能环保材料  农村低碳调查  </a:t>
            </a:r>
            <a:r>
              <a:rPr lang="en-US" altLang="zh-CN" sz="2400" dirty="0">
                <a:solidFill>
                  <a:srgbClr val="C00000"/>
                </a:solidFill>
                <a:latin typeface="+mj-lt"/>
                <a:ea typeface="+mj-ea"/>
                <a:cs typeface="+mj-cs"/>
              </a:rPr>
              <a:t>XX</a:t>
            </a:r>
            <a:r>
              <a:rPr lang="zh-CN" altLang="en-US" sz="2400" b="1" dirty="0">
                <a:solidFill>
                  <a:srgbClr val="C00000"/>
                </a:solidFill>
                <a:latin typeface="+mj-lt"/>
                <a:ea typeface="+mj-ea"/>
                <a:cs typeface="+mj-cs"/>
              </a:rPr>
              <a:t>湖</a:t>
            </a:r>
            <a:r>
              <a:rPr lang="en-US" altLang="zh-CN" sz="2400" b="1" dirty="0">
                <a:solidFill>
                  <a:srgbClr val="C00000"/>
                </a:solidFill>
                <a:latin typeface="+mj-lt"/>
                <a:ea typeface="+mj-ea"/>
                <a:cs typeface="+mj-cs"/>
              </a:rPr>
              <a:t>/</a:t>
            </a:r>
            <a:r>
              <a:rPr lang="zh-CN" altLang="en-US" sz="2400" b="1" dirty="0">
                <a:solidFill>
                  <a:srgbClr val="C00000"/>
                </a:solidFill>
                <a:latin typeface="+mj-lt"/>
                <a:ea typeface="+mj-ea"/>
                <a:cs typeface="+mj-cs"/>
              </a:rPr>
              <a:t>河污染调查    城市蔬菜农药残留调查  </a:t>
            </a:r>
          </a:p>
          <a:p>
            <a:pPr>
              <a:lnSpc>
                <a:spcPct val="150000"/>
              </a:lnSpc>
              <a:defRPr/>
            </a:pPr>
            <a:r>
              <a:rPr lang="en-US" altLang="zh-CN" sz="2800" b="1" dirty="0">
                <a:solidFill>
                  <a:srgbClr val="C00000"/>
                </a:solidFill>
                <a:latin typeface="Impact"/>
                <a:ea typeface="微软雅黑"/>
              </a:rPr>
              <a:t>● </a:t>
            </a:r>
            <a:r>
              <a:rPr lang="zh-CN" altLang="en-US" sz="2400" b="1" dirty="0">
                <a:solidFill>
                  <a:srgbClr val="C00000"/>
                </a:solidFill>
                <a:latin typeface="+mj-lt"/>
                <a:ea typeface="+mj-ea"/>
                <a:cs typeface="+mj-cs"/>
              </a:rPr>
              <a:t>教育类：城乡教育资源优化调查   教育落后地区调查   支教</a:t>
            </a:r>
          </a:p>
          <a:p>
            <a:pPr>
              <a:lnSpc>
                <a:spcPct val="150000"/>
              </a:lnSpc>
              <a:defRPr/>
            </a:pPr>
            <a:r>
              <a:rPr lang="en-US" altLang="zh-CN" sz="2800" b="1" dirty="0">
                <a:solidFill>
                  <a:srgbClr val="C00000"/>
                </a:solidFill>
                <a:latin typeface="Impact"/>
                <a:ea typeface="微软雅黑"/>
              </a:rPr>
              <a:t>● </a:t>
            </a:r>
            <a:r>
              <a:rPr lang="zh-CN" altLang="en-US" sz="2400" b="1" dirty="0">
                <a:solidFill>
                  <a:srgbClr val="C00000"/>
                </a:solidFill>
                <a:latin typeface="+mj-lt"/>
                <a:ea typeface="+mj-ea"/>
                <a:cs typeface="+mj-cs"/>
              </a:rPr>
              <a:t>其他：</a:t>
            </a:r>
            <a:r>
              <a:rPr lang="en-US" altLang="zh-CN" sz="2400" dirty="0">
                <a:solidFill>
                  <a:srgbClr val="C00000"/>
                </a:solidFill>
                <a:latin typeface="+mj-lt"/>
                <a:ea typeface="+mj-ea"/>
                <a:cs typeface="+mj-cs"/>
              </a:rPr>
              <a:t>XX</a:t>
            </a:r>
            <a:r>
              <a:rPr lang="zh-CN" altLang="en-US" sz="2400" b="1" dirty="0">
                <a:solidFill>
                  <a:srgbClr val="C00000"/>
                </a:solidFill>
                <a:latin typeface="+mj-lt"/>
                <a:ea typeface="+mj-ea"/>
                <a:cs typeface="+mj-cs"/>
              </a:rPr>
              <a:t>公司参观学习   </a:t>
            </a:r>
            <a:r>
              <a:rPr lang="en-US" altLang="zh-CN" sz="2400" dirty="0">
                <a:solidFill>
                  <a:srgbClr val="C00000"/>
                </a:solidFill>
                <a:latin typeface="+mj-lt"/>
                <a:ea typeface="+mj-ea"/>
                <a:cs typeface="+mj-cs"/>
              </a:rPr>
              <a:t>XX</a:t>
            </a:r>
            <a:r>
              <a:rPr lang="zh-CN" altLang="en-US" sz="2400" b="1" dirty="0">
                <a:solidFill>
                  <a:srgbClr val="C00000"/>
                </a:solidFill>
                <a:latin typeface="+mj-lt"/>
                <a:ea typeface="+mj-ea"/>
                <a:cs typeface="+mj-cs"/>
              </a:rPr>
              <a:t>社区服务  科技服务下乡   </a:t>
            </a:r>
          </a:p>
          <a:p>
            <a:pPr>
              <a:lnSpc>
                <a:spcPct val="150000"/>
              </a:lnSpc>
              <a:defRPr/>
            </a:pPr>
            <a:endParaRPr lang="zh-CN" altLang="en-US" sz="2400" b="1" dirty="0">
              <a:solidFill>
                <a:srgbClr val="C00000"/>
              </a:solidFill>
              <a:latin typeface="+mj-lt"/>
              <a:ea typeface="+mj-ea"/>
              <a:cs typeface="+mj-cs"/>
            </a:endParaRPr>
          </a:p>
          <a:p>
            <a:pPr>
              <a:lnSpc>
                <a:spcPct val="150000"/>
              </a:lnSpc>
              <a:defRPr/>
            </a:pPr>
            <a:endParaRPr lang="zh-CN" altLang="en-US" sz="2400" b="1" dirty="0">
              <a:solidFill>
                <a:srgbClr val="C00000"/>
              </a:solidFill>
              <a:latin typeface="+mj-lt"/>
              <a:ea typeface="+mj-ea"/>
              <a:cs typeface="+mj-cs"/>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怎样做好社会实践？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a:solidFill>
                  <a:srgbClr val="C00000"/>
                </a:solidFill>
                <a:latin typeface="+mj-lt"/>
                <a:ea typeface="+mj-ea"/>
                <a:cs typeface="+mj-cs"/>
              </a:rPr>
              <a:t>今年推荐重点</a:t>
            </a: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900113" y="1484313"/>
            <a:ext cx="7589837" cy="3970337"/>
          </a:xfrm>
          <a:prstGeom prst="rect">
            <a:avLst/>
          </a:prstGeom>
          <a:noFill/>
        </p:spPr>
        <p:txBody>
          <a:bodyPr>
            <a:spAutoFit/>
          </a:bodyPr>
          <a:lstStyle/>
          <a:p>
            <a:pPr>
              <a:lnSpc>
                <a:spcPct val="150000"/>
              </a:lnSpc>
              <a:defRPr/>
            </a:pPr>
            <a:r>
              <a:rPr lang="en-US" altLang="zh-CN" sz="2400" b="1" dirty="0">
                <a:solidFill>
                  <a:srgbClr val="C00000"/>
                </a:solidFill>
                <a:latin typeface="+mj-lt"/>
                <a:ea typeface="+mj-ea"/>
                <a:cs typeface="+mj-cs"/>
              </a:rPr>
              <a:t>1</a:t>
            </a:r>
            <a:r>
              <a:rPr lang="zh-CN" altLang="en-US" sz="2400" b="1" dirty="0">
                <a:solidFill>
                  <a:srgbClr val="C00000"/>
                </a:solidFill>
                <a:latin typeface="+mj-lt"/>
                <a:ea typeface="+mj-ea"/>
                <a:cs typeface="+mj-cs"/>
              </a:rPr>
              <a:t>、“我的中国梦”</a:t>
            </a:r>
            <a:r>
              <a:rPr lang="en-US" altLang="zh-CN" sz="2400" b="1" dirty="0">
                <a:solidFill>
                  <a:srgbClr val="C00000"/>
                </a:solidFill>
                <a:latin typeface="+mj-lt"/>
                <a:ea typeface="+mj-ea"/>
                <a:cs typeface="+mj-cs"/>
              </a:rPr>
              <a:t>——</a:t>
            </a:r>
            <a:r>
              <a:rPr lang="zh-CN" altLang="en-US" sz="2400" b="1" dirty="0">
                <a:solidFill>
                  <a:srgbClr val="C00000"/>
                </a:solidFill>
                <a:latin typeface="+mj-lt"/>
                <a:ea typeface="+mj-ea"/>
                <a:cs typeface="+mj-cs"/>
              </a:rPr>
              <a:t>纪念十八大胜利召开主题实践活动</a:t>
            </a:r>
          </a:p>
          <a:p>
            <a:pPr>
              <a:lnSpc>
                <a:spcPct val="150000"/>
              </a:lnSpc>
              <a:defRPr/>
            </a:pPr>
            <a:r>
              <a:rPr lang="en-US" altLang="zh-CN" sz="2400" b="1" dirty="0">
                <a:solidFill>
                  <a:srgbClr val="C00000"/>
                </a:solidFill>
                <a:latin typeface="+mj-lt"/>
                <a:ea typeface="+mj-ea"/>
                <a:cs typeface="+mj-cs"/>
              </a:rPr>
              <a:t>2</a:t>
            </a:r>
            <a:r>
              <a:rPr lang="zh-CN" altLang="en-US" sz="2400" b="1" dirty="0">
                <a:solidFill>
                  <a:srgbClr val="C00000"/>
                </a:solidFill>
                <a:latin typeface="+mj-lt"/>
                <a:ea typeface="+mj-ea"/>
                <a:cs typeface="+mj-cs"/>
              </a:rPr>
              <a:t>、“强国之梦”</a:t>
            </a:r>
            <a:r>
              <a:rPr lang="en-US" altLang="zh-CN" sz="2400" b="1" dirty="0">
                <a:solidFill>
                  <a:srgbClr val="C00000"/>
                </a:solidFill>
                <a:latin typeface="+mj-lt"/>
                <a:ea typeface="+mj-ea"/>
                <a:cs typeface="+mj-cs"/>
              </a:rPr>
              <a:t>——</a:t>
            </a:r>
            <a:r>
              <a:rPr lang="zh-CN" altLang="en-US" sz="2400" b="1" dirty="0">
                <a:solidFill>
                  <a:srgbClr val="C00000"/>
                </a:solidFill>
                <a:latin typeface="+mj-lt"/>
                <a:ea typeface="+mj-ea"/>
                <a:cs typeface="+mj-cs"/>
              </a:rPr>
              <a:t>服务地方经济社会发展实践活动</a:t>
            </a:r>
          </a:p>
          <a:p>
            <a:pPr>
              <a:lnSpc>
                <a:spcPct val="150000"/>
              </a:lnSpc>
              <a:defRPr/>
            </a:pPr>
            <a:r>
              <a:rPr lang="en-US" altLang="zh-CN" sz="2400" b="1" dirty="0">
                <a:solidFill>
                  <a:srgbClr val="C00000"/>
                </a:solidFill>
                <a:latin typeface="+mj-lt"/>
                <a:ea typeface="+mj-ea"/>
                <a:cs typeface="+mj-cs"/>
              </a:rPr>
              <a:t>3</a:t>
            </a:r>
            <a:r>
              <a:rPr lang="zh-CN" altLang="en-US" sz="2400" b="1" dirty="0">
                <a:solidFill>
                  <a:srgbClr val="C00000"/>
                </a:solidFill>
                <a:latin typeface="+mj-lt"/>
                <a:ea typeface="+mj-ea"/>
                <a:cs typeface="+mj-cs"/>
              </a:rPr>
              <a:t>、实践科学发展观主题实践活动</a:t>
            </a:r>
          </a:p>
          <a:p>
            <a:pPr>
              <a:lnSpc>
                <a:spcPct val="150000"/>
              </a:lnSpc>
              <a:defRPr/>
            </a:pPr>
            <a:r>
              <a:rPr lang="en-US" altLang="zh-CN" sz="2400" b="1" dirty="0">
                <a:solidFill>
                  <a:srgbClr val="C00000"/>
                </a:solidFill>
                <a:latin typeface="+mj-lt"/>
                <a:ea typeface="+mj-ea"/>
                <a:cs typeface="+mj-cs"/>
              </a:rPr>
              <a:t>4</a:t>
            </a:r>
            <a:r>
              <a:rPr lang="zh-CN" altLang="en-US" sz="2400" b="1" dirty="0">
                <a:solidFill>
                  <a:srgbClr val="C00000"/>
                </a:solidFill>
                <a:latin typeface="+mj-lt"/>
                <a:ea typeface="+mj-ea"/>
                <a:cs typeface="+mj-cs"/>
              </a:rPr>
              <a:t>、“雷锋在身边”</a:t>
            </a:r>
            <a:r>
              <a:rPr lang="en-US" altLang="zh-CN" sz="2400" b="1" dirty="0">
                <a:solidFill>
                  <a:srgbClr val="C00000"/>
                </a:solidFill>
                <a:latin typeface="+mj-lt"/>
                <a:ea typeface="+mj-ea"/>
                <a:cs typeface="+mj-cs"/>
              </a:rPr>
              <a:t>——</a:t>
            </a:r>
            <a:r>
              <a:rPr lang="zh-CN" altLang="en-US" sz="2400" b="1" dirty="0">
                <a:solidFill>
                  <a:srgbClr val="C00000"/>
                </a:solidFill>
                <a:latin typeface="+mj-lt"/>
                <a:ea typeface="+mj-ea"/>
                <a:cs typeface="+mj-cs"/>
              </a:rPr>
              <a:t>深入开展志愿服务活动</a:t>
            </a:r>
          </a:p>
          <a:p>
            <a:pPr>
              <a:lnSpc>
                <a:spcPct val="150000"/>
              </a:lnSpc>
              <a:defRPr/>
            </a:pPr>
            <a:r>
              <a:rPr lang="en-US" altLang="zh-CN" sz="2400" b="1" dirty="0">
                <a:solidFill>
                  <a:srgbClr val="C00000"/>
                </a:solidFill>
                <a:latin typeface="+mj-lt"/>
                <a:ea typeface="+mj-ea"/>
                <a:cs typeface="+mj-cs"/>
              </a:rPr>
              <a:t>5</a:t>
            </a:r>
            <a:r>
              <a:rPr lang="zh-CN" altLang="en-US" sz="2400" b="1" dirty="0">
                <a:solidFill>
                  <a:srgbClr val="C00000"/>
                </a:solidFill>
                <a:latin typeface="+mj-lt"/>
                <a:ea typeface="+mj-ea"/>
                <a:cs typeface="+mj-cs"/>
              </a:rPr>
              <a:t>、大学生创业就业问题主题实践活动 </a:t>
            </a:r>
          </a:p>
          <a:p>
            <a:pPr>
              <a:lnSpc>
                <a:spcPct val="150000"/>
              </a:lnSpc>
              <a:defRPr/>
            </a:pPr>
            <a:r>
              <a:rPr lang="en-US" altLang="zh-CN" sz="2400" b="1" dirty="0">
                <a:solidFill>
                  <a:srgbClr val="C00000"/>
                </a:solidFill>
                <a:latin typeface="+mj-lt"/>
                <a:ea typeface="+mj-ea"/>
                <a:cs typeface="+mj-cs"/>
              </a:rPr>
              <a:t>6</a:t>
            </a:r>
            <a:r>
              <a:rPr lang="zh-CN" altLang="en-US" sz="2400" b="1" dirty="0">
                <a:solidFill>
                  <a:srgbClr val="C00000"/>
                </a:solidFill>
                <a:latin typeface="+mj-lt"/>
                <a:ea typeface="+mj-ea"/>
                <a:cs typeface="+mj-cs"/>
              </a:rPr>
              <a:t>、“营造生态城市 共建美好家园”主题实践活动</a:t>
            </a:r>
            <a:endParaRPr lang="zh-CN" altLang="en-US" sz="1600" dirty="0">
              <a:latin typeface="Arial"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怎样做好社会实践？</a:t>
            </a:r>
          </a:p>
        </p:txBody>
      </p:sp>
      <p:sp>
        <p:nvSpPr>
          <p:cNvPr id="2" name="内容占位符 1"/>
          <p:cNvSpPr>
            <a:spLocks noGrp="1"/>
          </p:cNvSpPr>
          <p:nvPr>
            <p:ph idx="1"/>
          </p:nvPr>
        </p:nvSpPr>
        <p:spPr>
          <a:xfrm>
            <a:off x="733425" y="-1104900"/>
            <a:ext cx="7726363"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en-US" altLang="zh-CN" sz="5400" b="1" dirty="0" smtClean="0">
                <a:solidFill>
                  <a:srgbClr val="C00000"/>
                </a:solidFill>
                <a:latin typeface="+mj-lt"/>
                <a:ea typeface="+mj-ea"/>
                <a:cs typeface="+mj-cs"/>
              </a:rPr>
              <a:t>2011</a:t>
            </a:r>
            <a:r>
              <a:rPr lang="zh-CN" altLang="en-US" sz="5400" b="1" dirty="0" smtClean="0">
                <a:solidFill>
                  <a:srgbClr val="C00000"/>
                </a:solidFill>
                <a:latin typeface="+mj-lt"/>
                <a:ea typeface="+mj-ea"/>
                <a:cs typeface="+mj-cs"/>
              </a:rPr>
              <a:t>年校级评奖标准参考</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55650" y="1509713"/>
            <a:ext cx="7589838" cy="3648075"/>
          </a:xfrm>
          <a:prstGeom prst="rect">
            <a:avLst/>
          </a:prstGeom>
          <a:noFill/>
        </p:spPr>
        <p:txBody>
          <a:bodyPr>
            <a:spAutoFit/>
          </a:bodyPr>
          <a:lstStyle/>
          <a:p>
            <a:pPr>
              <a:lnSpc>
                <a:spcPct val="150000"/>
              </a:lnSpc>
              <a:defRPr/>
            </a:pPr>
            <a:r>
              <a:rPr lang="zh-CN" altLang="en-US" sz="2000" b="1" dirty="0">
                <a:solidFill>
                  <a:srgbClr val="C00000"/>
                </a:solidFill>
                <a:latin typeface="+mj-lt"/>
                <a:ea typeface="+mj-ea"/>
                <a:cs typeface="+mj-cs"/>
              </a:rPr>
              <a:t>           优秀团队评选的基本条件是：能够围绕活动主题，深入城乡基层，为城乡基层人民群众脱贫致富和基层三个文明建设开展卓有成效的服务活动；有比较周密的活动计划，活动时间一般在</a:t>
            </a:r>
            <a:r>
              <a:rPr lang="en-US" altLang="zh-CN" sz="2000" dirty="0">
                <a:solidFill>
                  <a:srgbClr val="C00000"/>
                </a:solidFill>
                <a:latin typeface="+mj-lt"/>
                <a:ea typeface="+mj-ea"/>
                <a:cs typeface="+mj-cs"/>
              </a:rPr>
              <a:t>14</a:t>
            </a:r>
            <a:r>
              <a:rPr lang="zh-CN" altLang="en-US" sz="2000" b="1" dirty="0">
                <a:solidFill>
                  <a:srgbClr val="C00000"/>
                </a:solidFill>
                <a:latin typeface="+mj-lt"/>
                <a:ea typeface="+mj-ea"/>
                <a:cs typeface="+mj-cs"/>
              </a:rPr>
              <a:t>天以上；通过特色活动，在某一方面取得比较显著的成效，取得了一定的社会效益和经济效益，产生较广泛的影响。</a:t>
            </a:r>
            <a:endParaRPr lang="en-US" altLang="zh-CN" sz="2000" b="1" dirty="0">
              <a:solidFill>
                <a:srgbClr val="C00000"/>
              </a:solidFill>
              <a:latin typeface="+mj-lt"/>
              <a:ea typeface="+mj-ea"/>
              <a:cs typeface="+mj-cs"/>
            </a:endParaRPr>
          </a:p>
          <a:p>
            <a:pPr>
              <a:lnSpc>
                <a:spcPct val="150000"/>
              </a:lnSpc>
              <a:defRPr/>
            </a:pPr>
            <a:r>
              <a:rPr lang="en-US" altLang="zh-CN" sz="2000" b="1" dirty="0">
                <a:solidFill>
                  <a:srgbClr val="C00000"/>
                </a:solidFill>
                <a:latin typeface="+mj-lt"/>
                <a:ea typeface="+mj-ea"/>
                <a:cs typeface="+mj-cs"/>
              </a:rPr>
              <a:t>           </a:t>
            </a:r>
            <a:r>
              <a:rPr lang="zh-CN" altLang="en-US" sz="2000" b="1" dirty="0">
                <a:solidFill>
                  <a:srgbClr val="C00000"/>
                </a:solidFill>
                <a:latin typeface="+mj-lt"/>
                <a:ea typeface="+mj-ea"/>
                <a:cs typeface="+mj-cs"/>
              </a:rPr>
              <a:t>优秀学生主要表彰在暑期社会实践活动中表现突出的学生。学生个人原则上必须从优秀团队的成员中产生。</a:t>
            </a:r>
          </a:p>
          <a:p>
            <a:pPr>
              <a:lnSpc>
                <a:spcPct val="150000"/>
              </a:lnSpc>
              <a:defRPr/>
            </a:pPr>
            <a:endParaRPr lang="zh-CN" altLang="en-US" sz="1400" dirty="0">
              <a:latin typeface="Arial"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怎样做好社会实践？</a:t>
            </a:r>
          </a:p>
        </p:txBody>
      </p:sp>
      <p:sp>
        <p:nvSpPr>
          <p:cNvPr id="2" name="内容占位符 1"/>
          <p:cNvSpPr>
            <a:spLocks noGrp="1"/>
          </p:cNvSpPr>
          <p:nvPr>
            <p:ph idx="1"/>
          </p:nvPr>
        </p:nvSpPr>
        <p:spPr>
          <a:xfrm>
            <a:off x="733425" y="-1104900"/>
            <a:ext cx="7726363"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en-US" altLang="zh-CN" sz="5400" b="1" dirty="0" smtClean="0">
                <a:solidFill>
                  <a:srgbClr val="C00000"/>
                </a:solidFill>
                <a:latin typeface="+mj-lt"/>
                <a:ea typeface="+mj-ea"/>
                <a:cs typeface="+mj-cs"/>
              </a:rPr>
              <a:t>2011</a:t>
            </a:r>
            <a:r>
              <a:rPr lang="zh-CN" altLang="en-US" sz="5400" b="1" dirty="0" smtClean="0">
                <a:solidFill>
                  <a:srgbClr val="C00000"/>
                </a:solidFill>
                <a:latin typeface="+mj-lt"/>
                <a:ea typeface="+mj-ea"/>
                <a:cs typeface="+mj-cs"/>
              </a:rPr>
              <a:t>年校级评奖标准参考</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27075" y="1582738"/>
            <a:ext cx="7589838" cy="3646487"/>
          </a:xfrm>
          <a:prstGeom prst="rect">
            <a:avLst/>
          </a:prstGeom>
          <a:noFill/>
        </p:spPr>
        <p:txBody>
          <a:bodyPr>
            <a:spAutoFit/>
          </a:bodyPr>
          <a:lstStyle/>
          <a:p>
            <a:pPr>
              <a:lnSpc>
                <a:spcPct val="150000"/>
              </a:lnSpc>
              <a:defRPr/>
            </a:pPr>
            <a:r>
              <a:rPr lang="zh-CN" altLang="en-US" sz="2000" b="1" dirty="0">
                <a:solidFill>
                  <a:srgbClr val="C00000"/>
                </a:solidFill>
                <a:latin typeface="+mj-lt"/>
                <a:ea typeface="+mj-ea"/>
                <a:cs typeface="+mj-cs"/>
              </a:rPr>
              <a:t>           申报优秀调查报告的基本条件是：能够体现解放思想、实事求是、与时俱进的思想路线，有新观点、新思路；坚持理论联系实际，对实际工作有指导作用和借鉴作用，能提出建设性的意见和建议；报告内容观点鲜明，重点突出，结构合理，条理清晰，文字通畅，字数一般超过</a:t>
            </a:r>
            <a:r>
              <a:rPr lang="en-US" altLang="zh-CN" sz="2000" dirty="0">
                <a:solidFill>
                  <a:srgbClr val="C00000"/>
                </a:solidFill>
                <a:latin typeface="+mj-lt"/>
                <a:ea typeface="+mj-ea"/>
                <a:cs typeface="+mj-cs"/>
              </a:rPr>
              <a:t>8000</a:t>
            </a:r>
            <a:r>
              <a:rPr lang="zh-CN" altLang="en-US" sz="2000" b="1" dirty="0">
                <a:solidFill>
                  <a:srgbClr val="C00000"/>
                </a:solidFill>
                <a:latin typeface="+mj-lt"/>
                <a:ea typeface="+mj-ea"/>
                <a:cs typeface="+mj-cs"/>
              </a:rPr>
              <a:t>字。</a:t>
            </a:r>
            <a:endParaRPr lang="en-US" altLang="zh-CN" sz="2000" b="1" dirty="0">
              <a:solidFill>
                <a:srgbClr val="C00000"/>
              </a:solidFill>
              <a:latin typeface="+mj-lt"/>
              <a:ea typeface="+mj-ea"/>
              <a:cs typeface="+mj-cs"/>
            </a:endParaRPr>
          </a:p>
          <a:p>
            <a:pPr>
              <a:lnSpc>
                <a:spcPct val="150000"/>
              </a:lnSpc>
              <a:defRPr/>
            </a:pPr>
            <a:r>
              <a:rPr lang="zh-CN" altLang="en-US" sz="2000" b="1" dirty="0">
                <a:solidFill>
                  <a:srgbClr val="C00000"/>
                </a:solidFill>
                <a:latin typeface="+mj-lt"/>
                <a:ea typeface="+mj-ea"/>
                <a:cs typeface="+mj-cs"/>
              </a:rPr>
              <a:t>           院系团委书记在对学生进行课程成绩考核的时候，原则上成绩为优的同学必须是院系级以上（含院系级）优秀团队成员。</a:t>
            </a:r>
          </a:p>
          <a:p>
            <a:pPr>
              <a:lnSpc>
                <a:spcPct val="150000"/>
              </a:lnSpc>
              <a:defRPr/>
            </a:pPr>
            <a:endParaRPr lang="zh-CN" altLang="en-US" sz="1400" dirty="0">
              <a:latin typeface="Arial"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怎样做好社会实践？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smtClean="0">
                <a:solidFill>
                  <a:srgbClr val="C00000"/>
                </a:solidFill>
                <a:latin typeface="+mj-lt"/>
                <a:ea typeface="+mj-ea"/>
                <a:cs typeface="+mj-cs"/>
              </a:rPr>
              <a:t>项目申报</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55650" y="1555750"/>
            <a:ext cx="7589838" cy="4894263"/>
          </a:xfrm>
          <a:prstGeom prst="rect">
            <a:avLst/>
          </a:prstGeom>
          <a:noFill/>
        </p:spPr>
        <p:txBody>
          <a:bodyPr>
            <a:spAutoFit/>
          </a:bodyPr>
          <a:lstStyle/>
          <a:p>
            <a:pPr>
              <a:lnSpc>
                <a:spcPct val="150000"/>
              </a:lnSpc>
              <a:defRPr/>
            </a:pPr>
            <a:r>
              <a:rPr lang="en-US" altLang="zh-CN" sz="2400" dirty="0">
                <a:solidFill>
                  <a:srgbClr val="C00000"/>
                </a:solidFill>
                <a:latin typeface="+mj-lt"/>
                <a:ea typeface="+mj-ea"/>
                <a:cs typeface="+mj-cs"/>
              </a:rPr>
              <a:t>           2013</a:t>
            </a:r>
            <a:r>
              <a:rPr lang="zh-CN" altLang="en-US" sz="2400" b="1" dirty="0">
                <a:solidFill>
                  <a:srgbClr val="C00000"/>
                </a:solidFill>
                <a:latin typeface="+mj-lt"/>
                <a:ea typeface="+mj-ea"/>
                <a:cs typeface="+mj-cs"/>
              </a:rPr>
              <a:t>年</a:t>
            </a:r>
            <a:r>
              <a:rPr lang="en-US" altLang="zh-CN" sz="2400" dirty="0">
                <a:solidFill>
                  <a:srgbClr val="C00000"/>
                </a:solidFill>
                <a:latin typeface="+mj-lt"/>
                <a:ea typeface="+mj-ea"/>
                <a:cs typeface="+mj-cs"/>
              </a:rPr>
              <a:t>5</a:t>
            </a:r>
            <a:r>
              <a:rPr lang="zh-CN" altLang="en-US" sz="2400" b="1" dirty="0">
                <a:solidFill>
                  <a:srgbClr val="C00000"/>
                </a:solidFill>
                <a:latin typeface="+mj-lt"/>
                <a:ea typeface="+mj-ea"/>
                <a:cs typeface="+mj-cs"/>
              </a:rPr>
              <a:t>月</a:t>
            </a:r>
            <a:r>
              <a:rPr lang="en-US" altLang="zh-CN" sz="2400" dirty="0">
                <a:solidFill>
                  <a:srgbClr val="C00000"/>
                </a:solidFill>
                <a:latin typeface="+mj-lt"/>
                <a:ea typeface="+mj-ea"/>
                <a:cs typeface="+mj-cs"/>
              </a:rPr>
              <a:t>30</a:t>
            </a:r>
            <a:r>
              <a:rPr lang="zh-CN" altLang="en-US" sz="2400" b="1" dirty="0">
                <a:solidFill>
                  <a:srgbClr val="C00000"/>
                </a:solidFill>
                <a:latin typeface="+mj-lt"/>
                <a:ea typeface="+mj-ea"/>
                <a:cs typeface="+mj-cs"/>
              </a:rPr>
              <a:t>日前，认真填写</a:t>
            </a:r>
            <a:r>
              <a:rPr lang="en-US" altLang="zh-CN" sz="2400" b="1" dirty="0">
                <a:solidFill>
                  <a:srgbClr val="C00000"/>
                </a:solidFill>
                <a:latin typeface="+mj-lt"/>
                <a:ea typeface="+mj-ea"/>
                <a:cs typeface="+mj-cs"/>
              </a:rPr>
              <a:t>《</a:t>
            </a:r>
            <a:r>
              <a:rPr lang="en-US" altLang="zh-CN" sz="2400" dirty="0">
                <a:solidFill>
                  <a:srgbClr val="C00000"/>
                </a:solidFill>
                <a:latin typeface="+mj-lt"/>
                <a:ea typeface="+mj-ea"/>
                <a:cs typeface="+mj-cs"/>
              </a:rPr>
              <a:t>2013</a:t>
            </a:r>
            <a:r>
              <a:rPr lang="zh-CN" altLang="en-US" sz="2400" b="1" dirty="0">
                <a:solidFill>
                  <a:srgbClr val="C00000"/>
                </a:solidFill>
                <a:latin typeface="+mj-lt"/>
                <a:ea typeface="+mj-ea"/>
                <a:cs typeface="+mj-cs"/>
              </a:rPr>
              <a:t>东南大学暑期社会实践团队申报书</a:t>
            </a:r>
            <a:r>
              <a:rPr lang="en-US" altLang="zh-CN" sz="2400" b="1" dirty="0">
                <a:solidFill>
                  <a:srgbClr val="C00000"/>
                </a:solidFill>
                <a:latin typeface="+mj-lt"/>
                <a:ea typeface="+mj-ea"/>
                <a:cs typeface="+mj-cs"/>
              </a:rPr>
              <a:t>》</a:t>
            </a:r>
            <a:r>
              <a:rPr lang="zh-CN" altLang="en-US" sz="2400" b="1" dirty="0">
                <a:solidFill>
                  <a:srgbClr val="C00000"/>
                </a:solidFill>
                <a:latin typeface="+mj-lt"/>
                <a:ea typeface="+mj-ea"/>
                <a:cs typeface="+mj-cs"/>
              </a:rPr>
              <a:t>（见</a:t>
            </a:r>
            <a:r>
              <a:rPr lang="en-US" altLang="zh-CN" sz="2400" dirty="0">
                <a:solidFill>
                  <a:srgbClr val="C00000"/>
                </a:solidFill>
                <a:latin typeface="+mj-lt"/>
                <a:ea typeface="+mj-ea"/>
                <a:cs typeface="+mj-cs"/>
              </a:rPr>
              <a:t>radio</a:t>
            </a:r>
            <a:r>
              <a:rPr lang="zh-CN" altLang="en-US" sz="2400" b="1" dirty="0">
                <a:solidFill>
                  <a:srgbClr val="C00000"/>
                </a:solidFill>
                <a:latin typeface="+mj-lt"/>
                <a:ea typeface="+mj-ea"/>
                <a:cs typeface="+mj-cs"/>
              </a:rPr>
              <a:t>），以“校级</a:t>
            </a:r>
            <a:r>
              <a:rPr lang="en-US" altLang="zh-CN" sz="2400" b="1" dirty="0">
                <a:solidFill>
                  <a:srgbClr val="C00000"/>
                </a:solidFill>
                <a:latin typeface="+mj-lt"/>
                <a:ea typeface="+mj-ea"/>
                <a:cs typeface="+mj-cs"/>
              </a:rPr>
              <a:t>+</a:t>
            </a:r>
            <a:r>
              <a:rPr lang="zh-CN" altLang="en-US" sz="2400" b="1" dirty="0">
                <a:solidFill>
                  <a:srgbClr val="C00000"/>
                </a:solidFill>
                <a:latin typeface="+mj-lt"/>
                <a:ea typeface="+mj-ea"/>
                <a:cs typeface="+mj-cs"/>
              </a:rPr>
              <a:t>队长学号姓名</a:t>
            </a:r>
            <a:r>
              <a:rPr lang="en-US" altLang="zh-CN" sz="2400" b="1" dirty="0">
                <a:solidFill>
                  <a:srgbClr val="C00000"/>
                </a:solidFill>
                <a:latin typeface="+mj-lt"/>
                <a:ea typeface="+mj-ea"/>
                <a:cs typeface="+mj-cs"/>
              </a:rPr>
              <a:t>+</a:t>
            </a:r>
            <a:r>
              <a:rPr lang="zh-CN" altLang="en-US" sz="2400" b="1" dirty="0">
                <a:solidFill>
                  <a:srgbClr val="C00000"/>
                </a:solidFill>
                <a:latin typeface="+mj-lt"/>
                <a:ea typeface="+mj-ea"/>
                <a:cs typeface="+mj-cs"/>
              </a:rPr>
              <a:t>团队名称”为主题将邮件发至</a:t>
            </a:r>
            <a:endParaRPr lang="en-US" altLang="zh-CN" sz="2400" b="1" dirty="0">
              <a:solidFill>
                <a:srgbClr val="C00000"/>
              </a:solidFill>
              <a:latin typeface="+mj-lt"/>
              <a:ea typeface="+mj-ea"/>
              <a:cs typeface="+mj-cs"/>
            </a:endParaRPr>
          </a:p>
          <a:p>
            <a:pPr algn="ctr">
              <a:lnSpc>
                <a:spcPct val="150000"/>
              </a:lnSpc>
              <a:defRPr/>
            </a:pPr>
            <a:r>
              <a:rPr lang="en-US" altLang="zh-CN" sz="4800" dirty="0">
                <a:solidFill>
                  <a:srgbClr val="C00000"/>
                </a:solidFill>
                <a:latin typeface="+mj-lt"/>
                <a:ea typeface="+mj-ea"/>
                <a:cs typeface="+mj-cs"/>
              </a:rPr>
              <a:t>seuradio_practice@163.com</a:t>
            </a:r>
          </a:p>
          <a:p>
            <a:pPr algn="ctr">
              <a:lnSpc>
                <a:spcPct val="150000"/>
              </a:lnSpc>
              <a:defRPr/>
            </a:pPr>
            <a:r>
              <a:rPr lang="zh-CN" altLang="en-US" sz="2400" b="1" dirty="0">
                <a:solidFill>
                  <a:srgbClr val="C00000"/>
                </a:solidFill>
                <a:latin typeface="+mj-lt"/>
                <a:ea typeface="+mj-ea"/>
                <a:cs typeface="+mj-cs"/>
              </a:rPr>
              <a:t>如有问题，可联系</a:t>
            </a:r>
            <a:endParaRPr lang="en-US" altLang="zh-CN" sz="2400" b="1" dirty="0">
              <a:solidFill>
                <a:srgbClr val="C00000"/>
              </a:solidFill>
              <a:latin typeface="+mj-lt"/>
              <a:ea typeface="+mj-ea"/>
              <a:cs typeface="+mj-cs"/>
            </a:endParaRPr>
          </a:p>
          <a:p>
            <a:pPr algn="ctr">
              <a:lnSpc>
                <a:spcPct val="150000"/>
              </a:lnSpc>
              <a:defRPr/>
            </a:pPr>
            <a:r>
              <a:rPr lang="zh-CN" altLang="en-US" sz="4000" b="1" dirty="0">
                <a:solidFill>
                  <a:srgbClr val="C00000"/>
                </a:solidFill>
                <a:latin typeface="+mj-lt"/>
                <a:ea typeface="+mj-ea"/>
                <a:cs typeface="+mj-cs"/>
              </a:rPr>
              <a:t>李  易：</a:t>
            </a:r>
            <a:r>
              <a:rPr lang="en-US" altLang="zh-CN" sz="4000" dirty="0">
                <a:solidFill>
                  <a:srgbClr val="C00000"/>
                </a:solidFill>
                <a:latin typeface="+mj-lt"/>
                <a:ea typeface="+mj-ea"/>
                <a:cs typeface="+mj-cs"/>
              </a:rPr>
              <a:t>15651621300</a:t>
            </a:r>
          </a:p>
          <a:p>
            <a:pPr>
              <a:lnSpc>
                <a:spcPct val="150000"/>
              </a:lnSpc>
              <a:defRPr/>
            </a:pPr>
            <a:endParaRPr lang="zh-CN" altLang="en-US" sz="2400" b="1" dirty="0">
              <a:solidFill>
                <a:srgbClr val="C00000"/>
              </a:solidFill>
              <a:latin typeface="+mj-lt"/>
              <a:ea typeface="+mj-ea"/>
              <a:cs typeface="+mj-cs"/>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图片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513" y="4776788"/>
            <a:ext cx="9144001"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9"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怎样做好社会实践？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smtClean="0">
                <a:solidFill>
                  <a:srgbClr val="C00000"/>
                </a:solidFill>
                <a:latin typeface="+mj-lt"/>
                <a:ea typeface="+mj-ea"/>
                <a:cs typeface="+mj-cs"/>
              </a:rPr>
              <a:t>一些提醒</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98513" y="1484313"/>
            <a:ext cx="7589837" cy="4062412"/>
          </a:xfrm>
          <a:prstGeom prst="rect">
            <a:avLst/>
          </a:prstGeom>
          <a:noFill/>
        </p:spPr>
        <p:txBody>
          <a:bodyPr>
            <a:spAutoFit/>
          </a:bodyPr>
          <a:lstStyle/>
          <a:p>
            <a:pPr>
              <a:lnSpc>
                <a:spcPct val="150000"/>
              </a:lnSpc>
              <a:defRPr/>
            </a:pPr>
            <a:r>
              <a:rPr lang="en-US" altLang="zh-CN" sz="2400" b="1" dirty="0">
                <a:solidFill>
                  <a:srgbClr val="C00000"/>
                </a:solidFill>
                <a:latin typeface="Impact"/>
                <a:ea typeface="微软雅黑"/>
              </a:rPr>
              <a:t>●  </a:t>
            </a:r>
            <a:r>
              <a:rPr lang="zh-CN" altLang="en-US" sz="2400" b="1" dirty="0">
                <a:solidFill>
                  <a:srgbClr val="C00000"/>
                </a:solidFill>
                <a:latin typeface="+mj-lt"/>
                <a:ea typeface="+mj-ea"/>
                <a:cs typeface="+mj-cs"/>
              </a:rPr>
              <a:t>队长要负起责任，促进团队合作，提高凝聚力，保障队员安全。</a:t>
            </a:r>
            <a:endParaRPr lang="en-US" altLang="zh-CN" sz="2400" b="1" dirty="0">
              <a:solidFill>
                <a:srgbClr val="C00000"/>
              </a:solidFill>
              <a:latin typeface="+mj-lt"/>
              <a:ea typeface="+mj-ea"/>
              <a:cs typeface="+mj-cs"/>
            </a:endParaRPr>
          </a:p>
          <a:p>
            <a:pPr>
              <a:lnSpc>
                <a:spcPct val="150000"/>
              </a:lnSpc>
              <a:defRPr/>
            </a:pPr>
            <a:r>
              <a:rPr lang="en-US" altLang="zh-CN" sz="2400" b="1" dirty="0">
                <a:solidFill>
                  <a:srgbClr val="C00000"/>
                </a:solidFill>
                <a:latin typeface="Impact"/>
                <a:ea typeface="微软雅黑"/>
              </a:rPr>
              <a:t>●  </a:t>
            </a:r>
            <a:r>
              <a:rPr lang="zh-CN" altLang="en-US" sz="2400" b="1" dirty="0">
                <a:solidFill>
                  <a:srgbClr val="C00000"/>
                </a:solidFill>
                <a:latin typeface="+mj-lt"/>
                <a:ea typeface="+mj-ea"/>
                <a:cs typeface="+mj-cs"/>
              </a:rPr>
              <a:t>随时做好记录，新闻稿可当天更新，每天写活动日  记。</a:t>
            </a:r>
            <a:endParaRPr lang="en-US" altLang="zh-CN" sz="1600" dirty="0">
              <a:latin typeface="Arial" pitchFamily="34" charset="0"/>
            </a:endParaRPr>
          </a:p>
          <a:p>
            <a:pPr>
              <a:lnSpc>
                <a:spcPct val="150000"/>
              </a:lnSpc>
              <a:defRPr/>
            </a:pPr>
            <a:r>
              <a:rPr lang="en-US" altLang="zh-CN" sz="2400" b="1" dirty="0">
                <a:solidFill>
                  <a:srgbClr val="C00000"/>
                </a:solidFill>
                <a:latin typeface="Impact"/>
                <a:ea typeface="微软雅黑"/>
              </a:rPr>
              <a:t>●  </a:t>
            </a:r>
            <a:r>
              <a:rPr lang="zh-CN" altLang="en-US" sz="2400" b="1" dirty="0">
                <a:solidFill>
                  <a:srgbClr val="C00000"/>
                </a:solidFill>
                <a:latin typeface="+mj-lt"/>
                <a:ea typeface="+mj-ea"/>
                <a:cs typeface="+mj-cs"/>
              </a:rPr>
              <a:t>善用</a:t>
            </a:r>
            <a:r>
              <a:rPr lang="en-US" altLang="zh-CN" sz="2400" dirty="0">
                <a:solidFill>
                  <a:srgbClr val="C00000"/>
                </a:solidFill>
                <a:latin typeface="+mj-lt"/>
                <a:ea typeface="+mj-ea"/>
                <a:cs typeface="+mj-cs"/>
              </a:rPr>
              <a:t>radio</a:t>
            </a:r>
            <a:r>
              <a:rPr lang="zh-CN" altLang="en-US" sz="2400" b="1" dirty="0">
                <a:solidFill>
                  <a:srgbClr val="C00000"/>
                </a:solidFill>
                <a:latin typeface="+mj-lt"/>
                <a:ea typeface="+mj-ea"/>
                <a:cs typeface="+mj-cs"/>
              </a:rPr>
              <a:t>上的资料，可以在</a:t>
            </a:r>
            <a:r>
              <a:rPr lang="en-US" altLang="zh-CN" sz="2400" dirty="0">
                <a:solidFill>
                  <a:srgbClr val="C00000"/>
                </a:solidFill>
                <a:latin typeface="+mj-lt"/>
                <a:ea typeface="+mj-ea"/>
                <a:cs typeface="+mj-cs"/>
              </a:rPr>
              <a:t>radio</a:t>
            </a:r>
            <a:r>
              <a:rPr lang="zh-CN" altLang="en-US" sz="2400" b="1" dirty="0">
                <a:solidFill>
                  <a:srgbClr val="C00000"/>
                </a:solidFill>
                <a:latin typeface="+mj-lt"/>
                <a:ea typeface="+mj-ea"/>
                <a:cs typeface="+mj-cs"/>
              </a:rPr>
              <a:t>搜索栏输入“</a:t>
            </a:r>
            <a:r>
              <a:rPr lang="en-US" altLang="zh-CN" sz="2400" dirty="0">
                <a:solidFill>
                  <a:srgbClr val="C00000"/>
                </a:solidFill>
                <a:latin typeface="+mj-lt"/>
                <a:ea typeface="+mj-ea"/>
                <a:cs typeface="+mj-cs"/>
              </a:rPr>
              <a:t>201X </a:t>
            </a:r>
            <a:r>
              <a:rPr lang="en-US" altLang="zh-CN" sz="2400" b="1" dirty="0">
                <a:solidFill>
                  <a:srgbClr val="C00000"/>
                </a:solidFill>
                <a:latin typeface="+mj-lt"/>
                <a:ea typeface="+mj-ea"/>
                <a:cs typeface="+mj-cs"/>
              </a:rPr>
              <a:t> </a:t>
            </a:r>
            <a:r>
              <a:rPr lang="zh-CN" altLang="en-US" sz="2400" b="1" dirty="0">
                <a:solidFill>
                  <a:srgbClr val="C00000"/>
                </a:solidFill>
                <a:latin typeface="+mj-lt"/>
                <a:ea typeface="+mj-ea"/>
                <a:cs typeface="+mj-cs"/>
              </a:rPr>
              <a:t>社会实践”，即可查找到所需资料。</a:t>
            </a:r>
            <a:endParaRPr lang="en-US" altLang="zh-CN" sz="2400" b="1" dirty="0">
              <a:solidFill>
                <a:srgbClr val="C00000"/>
              </a:solidFill>
              <a:latin typeface="+mj-lt"/>
              <a:ea typeface="+mj-ea"/>
              <a:cs typeface="+mj-cs"/>
            </a:endParaRPr>
          </a:p>
          <a:p>
            <a:pPr>
              <a:lnSpc>
                <a:spcPct val="150000"/>
              </a:lnSpc>
              <a:defRPr/>
            </a:pPr>
            <a:endParaRPr lang="en-US" altLang="zh-CN" sz="2400" dirty="0">
              <a:solidFill>
                <a:srgbClr val="C00000"/>
              </a:solidFill>
              <a:latin typeface="+mj-lt"/>
              <a:ea typeface="+mj-ea"/>
              <a:cs typeface="+mj-cs"/>
            </a:endParaRPr>
          </a:p>
        </p:txBody>
      </p:sp>
      <p:sp>
        <p:nvSpPr>
          <p:cNvPr id="7" name="下箭头 6"/>
          <p:cNvSpPr/>
          <p:nvPr/>
        </p:nvSpPr>
        <p:spPr>
          <a:xfrm>
            <a:off x="7651750" y="4221163"/>
            <a:ext cx="160338" cy="10699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圆角矩形 7"/>
          <p:cNvSpPr/>
          <p:nvPr/>
        </p:nvSpPr>
        <p:spPr>
          <a:xfrm>
            <a:off x="6588125" y="5291138"/>
            <a:ext cx="2232025" cy="514350"/>
          </a:xfrm>
          <a:prstGeom prst="roundRect">
            <a:avLst/>
          </a:prstGeom>
          <a:solidFill>
            <a:schemeClr val="accent1">
              <a:alpha val="28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标题 2"/>
          <p:cNvSpPr>
            <a:spLocks noGrp="1"/>
          </p:cNvSpPr>
          <p:nvPr>
            <p:ph type="title"/>
          </p:nvPr>
        </p:nvSpPr>
        <p:spPr>
          <a:xfrm>
            <a:off x="762000" y="4581525"/>
            <a:ext cx="6781800" cy="1600200"/>
          </a:xfrm>
        </p:spPr>
        <p:txBody>
          <a:bodyPr/>
          <a:lstStyle/>
          <a:p>
            <a:pPr eaLnBrk="1" hangingPunct="1"/>
            <a:r>
              <a:rPr lang="zh-CN" altLang="en-US" sz="2400" b="1" smtClean="0">
                <a:solidFill>
                  <a:srgbClr val="C00000"/>
                </a:solidFill>
              </a:rPr>
              <a:t>怎样做好社会实践？</a:t>
            </a:r>
          </a:p>
        </p:txBody>
      </p:sp>
      <p:sp>
        <p:nvSpPr>
          <p:cNvPr id="2" name="内容占位符 1"/>
          <p:cNvSpPr>
            <a:spLocks noGrp="1"/>
          </p:cNvSpPr>
          <p:nvPr>
            <p:ph idx="1"/>
          </p:nvPr>
        </p:nvSpPr>
        <p:spPr>
          <a:xfrm>
            <a:off x="762000" y="-1104900"/>
            <a:ext cx="7543800" cy="3886200"/>
          </a:xfrm>
        </p:spPr>
        <p:txBody>
          <a:bodyPr rtlCol="0">
            <a:noAutofit/>
          </a:bodyPr>
          <a:lstStyle/>
          <a:p>
            <a:pPr marL="0" indent="0" algn="ctr" eaLnBrk="1" fontAlgn="auto" hangingPunct="1">
              <a:lnSpc>
                <a:spcPct val="150000"/>
              </a:lnSpc>
              <a:spcBef>
                <a:spcPct val="0"/>
              </a:spcBef>
              <a:spcAft>
                <a:spcPts val="0"/>
              </a:spcAft>
              <a:buFont typeface="Arial" pitchFamily="34" charset="0"/>
              <a:buNone/>
              <a:defRPr/>
            </a:pPr>
            <a:r>
              <a:rPr lang="zh-CN" altLang="en-US" sz="5400" b="1" dirty="0" smtClean="0">
                <a:solidFill>
                  <a:srgbClr val="C00000"/>
                </a:solidFill>
                <a:latin typeface="+mj-lt"/>
                <a:ea typeface="+mj-ea"/>
                <a:cs typeface="+mj-cs"/>
              </a:rPr>
              <a:t>优秀社会实践展示</a:t>
            </a:r>
            <a:endParaRPr lang="zh-CN" altLang="en-US" sz="5400" b="1" dirty="0">
              <a:solidFill>
                <a:srgbClr val="C00000"/>
              </a:solidFill>
              <a:latin typeface="+mj-lt"/>
              <a:ea typeface="+mj-ea"/>
              <a:cs typeface="+mj-cs"/>
            </a:endParaRPr>
          </a:p>
        </p:txBody>
      </p:sp>
      <p:sp>
        <p:nvSpPr>
          <p:cNvPr id="4" name="TextBox 3"/>
          <p:cNvSpPr txBox="1"/>
          <p:nvPr/>
        </p:nvSpPr>
        <p:spPr>
          <a:xfrm>
            <a:off x="3924300" y="6135688"/>
            <a:ext cx="4492625" cy="461962"/>
          </a:xfrm>
          <a:prstGeom prst="rect">
            <a:avLst/>
          </a:prstGeom>
          <a:noFill/>
        </p:spPr>
        <p:txBody>
          <a:bodyPr wrap="none">
            <a:spAutoFit/>
          </a:bodyPr>
          <a:lstStyle/>
          <a:p>
            <a:pPr>
              <a:defRPr/>
            </a:pPr>
            <a:r>
              <a:rPr lang="zh-CN" altLang="en-US" sz="2400" b="1" dirty="0">
                <a:solidFill>
                  <a:srgbClr val="C00000"/>
                </a:solidFill>
                <a:latin typeface="+mj-lt"/>
                <a:ea typeface="+mj-ea"/>
                <a:cs typeface="+mj-cs"/>
              </a:rPr>
              <a:t>社会实践指导及青年志愿者中心</a:t>
            </a:r>
          </a:p>
        </p:txBody>
      </p:sp>
      <p:sp>
        <p:nvSpPr>
          <p:cNvPr id="5" name="TextBox 4"/>
          <p:cNvSpPr txBox="1"/>
          <p:nvPr/>
        </p:nvSpPr>
        <p:spPr>
          <a:xfrm>
            <a:off x="755650" y="1995488"/>
            <a:ext cx="7589838" cy="2586037"/>
          </a:xfrm>
          <a:prstGeom prst="rect">
            <a:avLst/>
          </a:prstGeom>
          <a:noFill/>
        </p:spPr>
        <p:txBody>
          <a:bodyPr>
            <a:spAutoFit/>
          </a:bodyPr>
          <a:lstStyle/>
          <a:p>
            <a:pPr>
              <a:lnSpc>
                <a:spcPct val="150000"/>
              </a:lnSpc>
              <a:defRPr/>
            </a:pPr>
            <a:r>
              <a:rPr lang="en-US" altLang="zh-CN" sz="2800" b="1" dirty="0">
                <a:solidFill>
                  <a:srgbClr val="C00000"/>
                </a:solidFill>
                <a:latin typeface="Impact"/>
                <a:ea typeface="微软雅黑"/>
              </a:rPr>
              <a:t>1.                        </a:t>
            </a:r>
            <a:r>
              <a:rPr lang="zh-CN" altLang="en-US" sz="2800" b="1" dirty="0">
                <a:solidFill>
                  <a:srgbClr val="C00000"/>
                </a:solidFill>
                <a:latin typeface="Impact"/>
                <a:ea typeface="微软雅黑"/>
              </a:rPr>
              <a:t>党旗耀光辉，薪火代代传</a:t>
            </a:r>
          </a:p>
          <a:p>
            <a:pPr>
              <a:lnSpc>
                <a:spcPct val="150000"/>
              </a:lnSpc>
              <a:defRPr/>
            </a:pPr>
            <a:r>
              <a:rPr lang="en-US" altLang="zh-CN" sz="2800" b="1" dirty="0">
                <a:solidFill>
                  <a:srgbClr val="C00000"/>
                </a:solidFill>
                <a:latin typeface="Impact"/>
                <a:ea typeface="微软雅黑"/>
              </a:rPr>
              <a:t>——</a:t>
            </a:r>
            <a:r>
              <a:rPr lang="zh-CN" altLang="en-US" sz="2800" b="1" dirty="0">
                <a:solidFill>
                  <a:srgbClr val="C00000"/>
                </a:solidFill>
                <a:latin typeface="Impact"/>
                <a:ea typeface="微软雅黑"/>
              </a:rPr>
              <a:t>东南大学信息学院暑期实践之“东南青源”</a:t>
            </a:r>
            <a:endParaRPr lang="zh-CN" altLang="en-US" sz="2400" b="1" dirty="0">
              <a:solidFill>
                <a:srgbClr val="C00000"/>
              </a:solidFill>
              <a:latin typeface="+mj-lt"/>
              <a:ea typeface="+mj-ea"/>
              <a:cs typeface="+mj-cs"/>
            </a:endParaRPr>
          </a:p>
          <a:p>
            <a:pPr>
              <a:lnSpc>
                <a:spcPct val="150000"/>
              </a:lnSpc>
              <a:defRPr/>
            </a:pPr>
            <a:endParaRPr lang="en-US" altLang="zh-CN" sz="2400" b="1" dirty="0">
              <a:solidFill>
                <a:srgbClr val="C00000"/>
              </a:solidFill>
              <a:latin typeface="+mj-lt"/>
              <a:ea typeface="+mj-ea"/>
              <a:cs typeface="+mj-cs"/>
            </a:endParaRPr>
          </a:p>
          <a:p>
            <a:pPr>
              <a:lnSpc>
                <a:spcPct val="150000"/>
              </a:lnSpc>
              <a:defRPr/>
            </a:pPr>
            <a:r>
              <a:rPr lang="en-US" altLang="zh-CN" sz="2800" b="1" dirty="0">
                <a:solidFill>
                  <a:srgbClr val="C00000"/>
                </a:solidFill>
                <a:latin typeface="Impact"/>
                <a:ea typeface="微软雅黑"/>
              </a:rPr>
              <a:t>2.                     </a:t>
            </a:r>
            <a:r>
              <a:rPr lang="zh-CN" altLang="en-US" sz="2800" b="1" dirty="0">
                <a:solidFill>
                  <a:srgbClr val="C00000"/>
                </a:solidFill>
                <a:latin typeface="Impact"/>
                <a:ea typeface="微软雅黑"/>
              </a:rPr>
              <a:t>三峡移民生活现状暑期调研</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ctrTitle"/>
          </p:nvPr>
        </p:nvSpPr>
        <p:spPr>
          <a:xfrm>
            <a:off x="762000" y="3357563"/>
            <a:ext cx="7543800" cy="1524000"/>
          </a:xfrm>
        </p:spPr>
        <p:txBody>
          <a:bodyPr/>
          <a:lstStyle/>
          <a:p>
            <a:pPr algn="ctr" eaLnBrk="1" hangingPunct="1"/>
            <a:r>
              <a:rPr lang="en-US" altLang="zh-CN" sz="11500" smtClean="0">
                <a:solidFill>
                  <a:schemeClr val="bg1"/>
                </a:solidFill>
              </a:rPr>
              <a:t>THE  END</a:t>
            </a:r>
            <a:br>
              <a:rPr lang="en-US" altLang="zh-CN" sz="11500" smtClean="0">
                <a:solidFill>
                  <a:schemeClr val="bg1"/>
                </a:solidFill>
              </a:rPr>
            </a:br>
            <a:r>
              <a:rPr lang="en-US" altLang="zh-CN" sz="11500" smtClean="0">
                <a:solidFill>
                  <a:srgbClr val="C00000"/>
                </a:solidFill>
              </a:rPr>
              <a:t>THANK YOU</a:t>
            </a:r>
            <a:endParaRPr lang="zh-CN" altLang="zh-CN" sz="11500" smtClean="0">
              <a:solidFill>
                <a:srgbClr val="C00000"/>
              </a:solidFill>
            </a:endParaRPr>
          </a:p>
        </p:txBody>
      </p:sp>
      <p:sp>
        <p:nvSpPr>
          <p:cNvPr id="3075" name="Rectangle 3"/>
          <p:cNvSpPr>
            <a:spLocks noGrp="1" noChangeArrowheads="1"/>
          </p:cNvSpPr>
          <p:nvPr>
            <p:ph type="subTitle" idx="1"/>
          </p:nvPr>
        </p:nvSpPr>
        <p:spPr>
          <a:xfrm>
            <a:off x="1116013" y="5751513"/>
            <a:ext cx="6858000" cy="990600"/>
          </a:xfrm>
        </p:spPr>
        <p:txBody>
          <a:bodyPr rtlCol="0"/>
          <a:lstStyle/>
          <a:p>
            <a:pPr algn="ctr" eaLnBrk="1" fontAlgn="auto" hangingPunct="1">
              <a:spcAft>
                <a:spcPts val="0"/>
              </a:spcAft>
              <a:buFont typeface="Arial" pitchFamily="34" charset="0"/>
              <a:buNone/>
              <a:defRPr/>
            </a:pPr>
            <a:r>
              <a:rPr lang="zh-CN" altLang="en-US" sz="2400" b="1" dirty="0" smtClean="0">
                <a:solidFill>
                  <a:srgbClr val="C00000"/>
                </a:solidFill>
                <a:latin typeface="+mj-lt"/>
                <a:ea typeface="+mj-ea"/>
                <a:cs typeface="+mj-cs"/>
              </a:rPr>
              <a:t>信息学院社会实践</a:t>
            </a:r>
            <a:r>
              <a:rPr lang="zh-CN" altLang="en-US" sz="2400" b="1" dirty="0">
                <a:solidFill>
                  <a:srgbClr val="C00000"/>
                </a:solidFill>
                <a:latin typeface="+mj-lt"/>
                <a:ea typeface="+mj-ea"/>
                <a:cs typeface="+mj-cs"/>
              </a:rPr>
              <a:t>指导及青年志愿者中心</a:t>
            </a:r>
            <a:endParaRPr lang="en-US" altLang="zh-CN" sz="2400" b="1" dirty="0">
              <a:solidFill>
                <a:srgbClr val="C00000"/>
              </a:solidFill>
              <a:latin typeface="+mj-lt"/>
              <a:ea typeface="+mj-ea"/>
              <a:cs typeface="+mj-cs"/>
            </a:endParaRPr>
          </a:p>
          <a:p>
            <a:pPr algn="ctr" eaLnBrk="1" fontAlgn="auto" hangingPunct="1">
              <a:spcAft>
                <a:spcPts val="0"/>
              </a:spcAft>
              <a:buFont typeface="Arial" pitchFamily="34" charset="0"/>
              <a:buNone/>
              <a:defRPr/>
            </a:pPr>
            <a:r>
              <a:rPr lang="en-US" altLang="zh-CN" sz="2400" dirty="0" smtClean="0">
                <a:solidFill>
                  <a:srgbClr val="C00000"/>
                </a:solidFill>
                <a:latin typeface="+mj-lt"/>
                <a:ea typeface="+mj-ea"/>
                <a:cs typeface="+mj-cs"/>
              </a:rPr>
              <a:t>2013.5.20</a:t>
            </a:r>
            <a:endParaRPr lang="zh-CN" altLang="zh-CN" sz="2400" dirty="0">
              <a:solidFill>
                <a:srgbClr val="C00000"/>
              </a:solidFill>
              <a:latin typeface="+mj-lt"/>
              <a:ea typeface="+mj-ea"/>
              <a:cs typeface="+mj-cs"/>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205</TotalTime>
  <Pages>0</Pages>
  <Words>1675</Words>
  <Characters>0</Characters>
  <Application>Microsoft Office PowerPoint</Application>
  <DocSecurity>0</DocSecurity>
  <PresentationFormat>全屏显示(4:3)</PresentationFormat>
  <Lines>0</Lines>
  <Paragraphs>169</Paragraphs>
  <Slides>31</Slides>
  <Notes>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31</vt:i4>
      </vt:variant>
    </vt:vector>
  </HeadingPairs>
  <TitlesOfParts>
    <vt:vector size="38" baseType="lpstr">
      <vt:lpstr>Arial</vt:lpstr>
      <vt:lpstr>宋体</vt:lpstr>
      <vt:lpstr>Impact</vt:lpstr>
      <vt:lpstr>微软雅黑</vt:lpstr>
      <vt:lpstr>Times New Roman</vt:lpstr>
      <vt:lpstr>Calibri</vt:lpstr>
      <vt:lpstr>NewsPrint</vt:lpstr>
      <vt:lpstr>2013暑期社会实践指导及动员大会</vt:lpstr>
      <vt:lpstr>目   录</vt:lpstr>
      <vt:lpstr>目   录</vt:lpstr>
      <vt:lpstr>什么是社会实践？</vt:lpstr>
      <vt:lpstr>什么是社会实践？</vt:lpstr>
      <vt:lpstr>什么是社会实践？</vt:lpstr>
      <vt:lpstr>目   录</vt:lpstr>
      <vt:lpstr>为什么做社会实践？</vt:lpstr>
      <vt:lpstr>为什么做社会实践？</vt:lpstr>
      <vt:lpstr>为什么做社会实践？</vt:lpstr>
      <vt:lpstr>为什么做社会实践？</vt:lpstr>
      <vt:lpstr>为什么做社会实践？</vt:lpstr>
      <vt:lpstr>为什么做社会实践？</vt:lpstr>
      <vt:lpstr>为什么做社会实践？</vt:lpstr>
      <vt:lpstr>为什么做社会实践？</vt:lpstr>
      <vt:lpstr>为什么做社会实践？</vt:lpstr>
      <vt:lpstr>为什么做社会实践？</vt:lpstr>
      <vt:lpstr>PowerPoint 演示文稿</vt:lpstr>
      <vt:lpstr>PowerPoint 演示文稿</vt:lpstr>
      <vt:lpstr>PowerPoint 演示文稿</vt:lpstr>
      <vt:lpstr>目   录</vt:lpstr>
      <vt:lpstr>怎样做好社会实践？</vt:lpstr>
      <vt:lpstr>怎样做好社会实践？</vt:lpstr>
      <vt:lpstr>怎样做好社会实践？</vt:lpstr>
      <vt:lpstr>怎样做好社会实践？</vt:lpstr>
      <vt:lpstr>怎样做好社会实践？</vt:lpstr>
      <vt:lpstr>怎样做好社会实践？</vt:lpstr>
      <vt:lpstr>怎样做好社会实践？</vt:lpstr>
      <vt:lpstr>怎样做好社会实践？</vt:lpstr>
      <vt:lpstr>怎样做好社会实践？</vt:lpstr>
      <vt:lpstr>THE  END THANK YOU</vt:lpstr>
    </vt:vector>
  </TitlesOfParts>
  <LinksUpToDate>false</LinksUpToDate>
  <CharactersWithSpaces>0</CharactersWithSpaces>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2013暑期社会实践指导及动员大会</dc:title>
  <dc:creator>LIYI’s</dc:creator>
  <cp:lastModifiedBy>lenovo</cp:lastModifiedBy>
  <cp:revision>27</cp:revision>
  <dcterms:created xsi:type="dcterms:W3CDTF">2012-06-06T01:30:27Z</dcterms:created>
  <dcterms:modified xsi:type="dcterms:W3CDTF">2013-05-21T01:29:09Z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2052-8.1.0.2424</vt:lpwstr>
  </property>
</Properties>
</file>