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11" autoAdjust="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03649-AE2D-4127-808B-9006D237ECFF}" type="datetimeFigureOut">
              <a:rPr lang="zh-CN" altLang="en-US" smtClean="0"/>
              <a:t>2010/4/29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338C-C348-43D2-A42B-567AC9CDE3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03649-AE2D-4127-808B-9006D237ECFF}" type="datetimeFigureOut">
              <a:rPr lang="zh-CN" altLang="en-US" smtClean="0"/>
              <a:t>2010/4/29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338C-C348-43D2-A42B-567AC9CDE3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03649-AE2D-4127-808B-9006D237ECFF}" type="datetimeFigureOut">
              <a:rPr lang="zh-CN" altLang="en-US" smtClean="0"/>
              <a:t>2010/4/29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338C-C348-43D2-A42B-567AC9CDE3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03649-AE2D-4127-808B-9006D237ECFF}" type="datetimeFigureOut">
              <a:rPr lang="zh-CN" altLang="en-US" smtClean="0"/>
              <a:t>2010/4/29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338C-C348-43D2-A42B-567AC9CDE3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03649-AE2D-4127-808B-9006D237ECFF}" type="datetimeFigureOut">
              <a:rPr lang="zh-CN" altLang="en-US" smtClean="0"/>
              <a:t>2010/4/29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338C-C348-43D2-A42B-567AC9CDE3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03649-AE2D-4127-808B-9006D237ECFF}" type="datetimeFigureOut">
              <a:rPr lang="zh-CN" altLang="en-US" smtClean="0"/>
              <a:t>2010/4/29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338C-C348-43D2-A42B-567AC9CDE3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03649-AE2D-4127-808B-9006D237ECFF}" type="datetimeFigureOut">
              <a:rPr lang="zh-CN" altLang="en-US" smtClean="0"/>
              <a:t>2010/4/29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338C-C348-43D2-A42B-567AC9CDE3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03649-AE2D-4127-808B-9006D237ECFF}" type="datetimeFigureOut">
              <a:rPr lang="zh-CN" altLang="en-US" smtClean="0"/>
              <a:t>2010/4/29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338C-C348-43D2-A42B-567AC9CDE3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03649-AE2D-4127-808B-9006D237ECFF}" type="datetimeFigureOut">
              <a:rPr lang="zh-CN" altLang="en-US" smtClean="0"/>
              <a:t>2010/4/29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338C-C348-43D2-A42B-567AC9CDE3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03649-AE2D-4127-808B-9006D237ECFF}" type="datetimeFigureOut">
              <a:rPr lang="zh-CN" altLang="en-US" smtClean="0"/>
              <a:t>2010/4/29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338C-C348-43D2-A42B-567AC9CDE33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03649-AE2D-4127-808B-9006D237ECFF}" type="datetimeFigureOut">
              <a:rPr lang="zh-CN" altLang="en-US" smtClean="0"/>
              <a:t>2010/4/29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A338C-C348-43D2-A42B-567AC9CDE3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03649-AE2D-4127-808B-9006D237ECFF}" type="datetimeFigureOut">
              <a:rPr lang="zh-CN" altLang="en-US" smtClean="0"/>
              <a:t>2010/4/29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A338C-C348-43D2-A42B-567AC9CDE33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bs.taisha.org/" TargetMode="External"/><Relationship Id="rId2" Type="http://schemas.openxmlformats.org/officeDocument/2006/relationships/hyperlink" Target="http://iamxiaoning1980.spaces.live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10" y="1428736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/>
              <a:t>出国经验介绍</a:t>
            </a:r>
            <a:endParaRPr lang="zh-CN" altLang="en-US" sz="8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43108" y="4071942"/>
            <a:ext cx="485778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/>
              <a:t>04006108 </a:t>
            </a:r>
            <a:r>
              <a:rPr lang="zh-CN" altLang="en-US" sz="2800" b="1" dirty="0" smtClean="0"/>
              <a:t>谭思珏</a:t>
            </a:r>
            <a:endParaRPr lang="en-US" altLang="zh-CN" sz="2800" b="1" dirty="0" smtClean="0"/>
          </a:p>
          <a:p>
            <a:pPr algn="ctr"/>
            <a:r>
              <a:rPr lang="en-US" altLang="zh-CN" sz="2800" b="1" dirty="0" smtClean="0"/>
              <a:t>Email: sijue.tan@gmail.com</a:t>
            </a:r>
          </a:p>
          <a:p>
            <a:pPr algn="ctr"/>
            <a:endParaRPr lang="en-US" altLang="zh-CN" b="1" dirty="0" smtClean="0"/>
          </a:p>
          <a:p>
            <a:pPr algn="ctr"/>
            <a:r>
              <a:rPr lang="en-US" altLang="zh-CN" b="1" dirty="0" smtClean="0"/>
              <a:t>2010.04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个人经验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b="1" dirty="0" smtClean="0"/>
              <a:t>复习材料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/>
              <a:t>TOEFL</a:t>
            </a:r>
            <a:r>
              <a:rPr lang="zh-CN" altLang="en-US" b="1" dirty="0" smtClean="0"/>
              <a:t>在线真题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新东方</a:t>
            </a:r>
            <a:r>
              <a:rPr lang="en-US" altLang="zh-CN" b="1" dirty="0" smtClean="0"/>
              <a:t>GRE</a:t>
            </a:r>
            <a:r>
              <a:rPr lang="zh-CN" altLang="en-US" b="1" dirty="0" smtClean="0"/>
              <a:t>考试</a:t>
            </a:r>
            <a:r>
              <a:rPr lang="zh-CN" altLang="en-US" b="1" dirty="0" smtClean="0"/>
              <a:t>系列</a:t>
            </a: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r>
              <a:rPr lang="zh-CN" altLang="en-US" b="1" dirty="0" smtClean="0"/>
              <a:t>交流网站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一亩三</a:t>
            </a:r>
            <a:r>
              <a:rPr lang="zh-CN" altLang="en-US" b="1" dirty="0" smtClean="0"/>
              <a:t>分地：</a:t>
            </a:r>
            <a:r>
              <a:rPr lang="en-US" altLang="zh-CN" b="1" dirty="0" smtClean="0">
                <a:hlinkClick r:id="rId2"/>
              </a:rPr>
              <a:t>http://iamxiaoning1980.spaces.live.com</a:t>
            </a:r>
            <a:r>
              <a:rPr lang="en-US" altLang="zh-CN" b="1" dirty="0" smtClean="0">
                <a:hlinkClick r:id="rId2"/>
              </a:rPr>
              <a:t>/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寄托</a:t>
            </a:r>
            <a:r>
              <a:rPr lang="zh-CN" altLang="en-US" b="1" dirty="0" smtClean="0"/>
              <a:t>家园</a:t>
            </a:r>
            <a:r>
              <a:rPr lang="zh-CN" altLang="en-US" b="1" dirty="0" smtClean="0"/>
              <a:t>：</a:t>
            </a:r>
            <a:r>
              <a:rPr lang="en-US" altLang="zh-CN" b="1" dirty="0" smtClean="0"/>
              <a:t>http://bbs.gter.net/bbs/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太</a:t>
            </a:r>
            <a:r>
              <a:rPr lang="zh-CN" altLang="en-US" b="1" dirty="0" smtClean="0"/>
              <a:t>傻论坛：</a:t>
            </a:r>
            <a:r>
              <a:rPr lang="en-US" altLang="zh-CN" b="1" dirty="0" smtClean="0">
                <a:hlinkClick r:id="rId3"/>
              </a:rPr>
              <a:t>http://bbs.taisha.org/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4500562" y="1428736"/>
            <a:ext cx="3924312" cy="3071244"/>
            <a:chOff x="4500562" y="1428736"/>
            <a:chExt cx="3924312" cy="3071244"/>
          </a:xfrm>
        </p:grpSpPr>
        <p:pic>
          <p:nvPicPr>
            <p:cNvPr id="22530" name="Picture 2" descr="C:\Users\SijueTAN\AppData\Local\Temp\176D4CDL0%@$2HQ9T]4`_DB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215074" y="1428736"/>
              <a:ext cx="2209800" cy="2924176"/>
            </a:xfrm>
            <a:prstGeom prst="rect">
              <a:avLst/>
            </a:prstGeom>
            <a:noFill/>
          </p:spPr>
        </p:pic>
        <p:cxnSp>
          <p:nvCxnSpPr>
            <p:cNvPr id="8" name="直接箭头连接符 7"/>
            <p:cNvCxnSpPr/>
            <p:nvPr/>
          </p:nvCxnSpPr>
          <p:spPr>
            <a:xfrm>
              <a:off x="4500562" y="2857496"/>
              <a:ext cx="1143008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532" name="Picture 4" descr="C:\Users\SijueTAN\AppData\Local\Temp\]Q923$]VK4BVZ3%$_J$)Y60.jpg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786446" y="2643181"/>
              <a:ext cx="1214446" cy="185679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576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CN" alt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祝</a:t>
            </a:r>
            <a:endParaRPr lang="en-US" altLang="zh-CN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zh-CN" alt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一切顺利，心想事成！</a:t>
            </a:r>
            <a:endParaRPr lang="en-US" altLang="zh-CN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altLang="zh-CN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Best Wishes!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>
                <a:latin typeface="+mn-ea"/>
                <a:hlinkClick r:id="rId2" action="ppaction://hlinksldjump"/>
              </a:rPr>
              <a:t>申请前</a:t>
            </a:r>
            <a:endParaRPr lang="en-US" altLang="zh-CN" b="1" dirty="0" smtClean="0">
              <a:latin typeface="+mn-ea"/>
            </a:endParaRPr>
          </a:p>
          <a:p>
            <a:r>
              <a:rPr lang="zh-CN" altLang="en-US" b="1" dirty="0" smtClean="0">
                <a:latin typeface="+mn-ea"/>
                <a:hlinkClick r:id="rId3" action="ppaction://hlinksldjump"/>
              </a:rPr>
              <a:t>申请中</a:t>
            </a:r>
            <a:endParaRPr lang="en-US" altLang="zh-CN" b="1" dirty="0" smtClean="0">
              <a:latin typeface="+mn-ea"/>
            </a:endParaRPr>
          </a:p>
          <a:p>
            <a:r>
              <a:rPr lang="zh-CN" altLang="en-US" b="1" dirty="0" smtClean="0">
                <a:latin typeface="+mn-ea"/>
                <a:hlinkClick r:id="rId4" action="ppaction://hlinksldjump"/>
              </a:rPr>
              <a:t>申请后</a:t>
            </a:r>
            <a:endParaRPr lang="en-US" altLang="zh-CN" b="1" dirty="0" smtClean="0">
              <a:latin typeface="+mn-ea"/>
            </a:endParaRPr>
          </a:p>
          <a:p>
            <a:r>
              <a:rPr lang="zh-CN" altLang="en-US" b="1" dirty="0" smtClean="0">
                <a:latin typeface="+mn-ea"/>
                <a:hlinkClick r:id="rId5" action="ppaction://hlinksldjump"/>
              </a:rPr>
              <a:t>个人经验</a:t>
            </a:r>
            <a:endParaRPr lang="zh-CN" altLang="en-US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29064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需要准备的软件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/>
              <a:t> </a:t>
            </a:r>
            <a:r>
              <a:rPr lang="en-US" altLang="zh-CN" b="1" dirty="0" smtClean="0"/>
              <a:t>   GPA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GPA Wizard 1.02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竞赛成绩、科研项目、论文、</a:t>
            </a:r>
            <a:r>
              <a:rPr lang="en-US" altLang="zh-CN" b="1" dirty="0" smtClean="0"/>
              <a:t>seminar</a:t>
            </a:r>
            <a:r>
              <a:rPr lang="zh-CN" altLang="en-US" b="1" dirty="0" smtClean="0"/>
              <a:t>课程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英语考试成绩    语言成绩：</a:t>
            </a:r>
            <a:r>
              <a:rPr lang="en-US" altLang="zh-CN" b="1" dirty="0" smtClean="0"/>
              <a:t>TOEFL/ IELTS</a:t>
            </a:r>
          </a:p>
          <a:p>
            <a:pPr>
              <a:buNone/>
            </a:pPr>
            <a:r>
              <a:rPr lang="en-US" altLang="zh-CN" b="1" dirty="0" smtClean="0"/>
              <a:t>                                   </a:t>
            </a:r>
            <a:r>
              <a:rPr lang="zh-CN" altLang="en-US" b="1" dirty="0" smtClean="0"/>
              <a:t>入学考试：</a:t>
            </a:r>
            <a:r>
              <a:rPr lang="en-US" altLang="zh-CN" b="1" dirty="0" smtClean="0"/>
              <a:t>GRE/ GMAT</a:t>
            </a:r>
          </a:p>
          <a:p>
            <a:pPr>
              <a:buNone/>
            </a:pPr>
            <a:r>
              <a:rPr lang="en-US" altLang="zh-CN" b="1" dirty="0" smtClean="0"/>
              <a:t>                                   </a:t>
            </a:r>
            <a:r>
              <a:rPr lang="zh-CN" altLang="en-US" b="1" dirty="0" smtClean="0"/>
              <a:t>专业</a:t>
            </a:r>
            <a:r>
              <a:rPr lang="zh-CN" altLang="en-US" b="1" dirty="0" smtClean="0"/>
              <a:t>考试：</a:t>
            </a:r>
            <a:r>
              <a:rPr lang="en-US" altLang="zh-CN" b="1" dirty="0" smtClean="0"/>
              <a:t>GRE </a:t>
            </a:r>
            <a:r>
              <a:rPr lang="en-US" altLang="zh-CN" b="1" dirty="0" smtClean="0"/>
              <a:t>SUB</a:t>
            </a:r>
          </a:p>
          <a:p>
            <a:pPr>
              <a:buNone/>
            </a:pPr>
            <a:endParaRPr lang="en-US" altLang="zh-CN" b="1" dirty="0" smtClean="0"/>
          </a:p>
        </p:txBody>
      </p:sp>
      <p:sp>
        <p:nvSpPr>
          <p:cNvPr id="4" name="左大括号 3"/>
          <p:cNvSpPr/>
          <p:nvPr/>
        </p:nvSpPr>
        <p:spPr>
          <a:xfrm>
            <a:off x="3428992" y="3571876"/>
            <a:ext cx="214314" cy="135732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42910" y="5429264"/>
            <a:ext cx="807249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具有良好的软件条件可以极大的提高竞争力</a:t>
            </a:r>
            <a:r>
              <a:rPr lang="en-US" altLang="zh-CN" sz="3200" b="1" dirty="0" smtClean="0"/>
              <a:t>!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b="1" dirty="0" smtClean="0"/>
              <a:t>需要准备的</a:t>
            </a:r>
            <a:r>
              <a:rPr lang="zh-CN" altLang="en-US" b="1" dirty="0" smtClean="0"/>
              <a:t>硬件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申请材料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/>
              <a:t>TOEFL</a:t>
            </a:r>
            <a:r>
              <a:rPr lang="zh-CN" altLang="en-US" b="1" dirty="0" smtClean="0"/>
              <a:t>成绩单、</a:t>
            </a:r>
            <a:r>
              <a:rPr lang="en-US" altLang="zh-CN" b="1" dirty="0" smtClean="0"/>
              <a:t>GRE</a:t>
            </a:r>
            <a:r>
              <a:rPr lang="zh-CN" altLang="en-US" b="1" dirty="0" smtClean="0"/>
              <a:t>成绩单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由档案馆出示的官方大学成绩单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中英文</a:t>
            </a:r>
            <a:r>
              <a:rPr lang="en-US" altLang="zh-CN" b="1" dirty="0" smtClean="0"/>
              <a:t>)</a:t>
            </a:r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由教务处出示的在读证明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中英文</a:t>
            </a:r>
            <a:r>
              <a:rPr lang="en-US" altLang="zh-CN" b="1" dirty="0" smtClean="0"/>
              <a:t>)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/>
              <a:t>Personal Presentation(PS) &amp; Curriculum Vitae(CV)</a:t>
            </a: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/>
              <a:t>3</a:t>
            </a:r>
            <a:r>
              <a:rPr lang="zh-CN" altLang="en-US" b="1" dirty="0" smtClean="0"/>
              <a:t>封推荐信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财产证明        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获奖证书</a:t>
            </a:r>
            <a:endParaRPr lang="en-US" altLang="zh-CN" b="1" dirty="0" smtClean="0"/>
          </a:p>
          <a:p>
            <a:pPr>
              <a:buNone/>
            </a:pPr>
            <a:endParaRPr lang="en-US" altLang="zh-CN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5" name="下弧形箭头 4">
            <a:hlinkClick r:id="rId2" action="ppaction://hlinksldjump"/>
          </p:cNvPr>
          <p:cNvSpPr/>
          <p:nvPr/>
        </p:nvSpPr>
        <p:spPr>
          <a:xfrm>
            <a:off x="7715272" y="5857892"/>
            <a:ext cx="500066" cy="357190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第一</a:t>
            </a:r>
            <a:r>
              <a:rPr lang="zh-CN" altLang="en-US" b="1" dirty="0" smtClean="0"/>
              <a:t>步，定位。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自身条件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</a:t>
            </a:r>
            <a:r>
              <a:rPr lang="en-US" altLang="zh-CN" b="1" dirty="0" smtClean="0"/>
              <a:t>   (GPA</a:t>
            </a:r>
            <a:r>
              <a:rPr lang="zh-CN" altLang="en-US" b="1" dirty="0" smtClean="0"/>
              <a:t>，出国考试成绩，研究能力</a:t>
            </a:r>
            <a:r>
              <a:rPr lang="en-US" altLang="zh-CN" b="1" dirty="0" err="1" smtClean="0"/>
              <a:t>ect</a:t>
            </a:r>
            <a:r>
              <a:rPr lang="en-US" altLang="zh-CN" b="1" dirty="0" smtClean="0"/>
              <a:t>.)</a:t>
            </a: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/>
              <a:t>USNEWS RANKING</a:t>
            </a:r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往</a:t>
            </a:r>
            <a:r>
              <a:rPr lang="zh-CN" altLang="en-US" b="1" dirty="0" smtClean="0"/>
              <a:t>届学长学姐的申请情况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中介免费定位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>
                <a:solidFill>
                  <a:srgbClr val="FF0000"/>
                </a:solidFill>
              </a:rPr>
              <a:t>Dream School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第二步，网申。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/>
              <a:t>TOEFL</a:t>
            </a:r>
            <a:r>
              <a:rPr lang="zh-CN" altLang="en-US" b="1" dirty="0" smtClean="0"/>
              <a:t>，</a:t>
            </a:r>
            <a:r>
              <a:rPr lang="en-US" altLang="zh-CN" b="1" dirty="0" smtClean="0"/>
              <a:t>GRE</a:t>
            </a:r>
            <a:r>
              <a:rPr lang="zh-CN" altLang="en-US" b="1" dirty="0" smtClean="0"/>
              <a:t>网上</a:t>
            </a:r>
            <a:r>
              <a:rPr lang="zh-CN" altLang="en-US" b="1" dirty="0" smtClean="0"/>
              <a:t>送分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/>
              <a:t>Online Application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Application Fee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zh-CN" altLang="en-US" b="1" dirty="0" smtClean="0"/>
              <a:t>网</a:t>
            </a:r>
            <a:r>
              <a:rPr lang="zh-CN" altLang="en-US" b="1" dirty="0" smtClean="0"/>
              <a:t>推系统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第三步，邮寄资料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登陆所申请的学校网站查询需要邮寄的资料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一般包括：</a:t>
            </a:r>
            <a:endParaRPr lang="en-US" altLang="zh-CN" b="1" dirty="0" smtClean="0"/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/>
              <a:t>Official Transcript &amp; Degree Statement</a:t>
            </a: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/>
              <a:t>PS &amp; CV</a:t>
            </a: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/>
              <a:t>Financial Support</a:t>
            </a:r>
          </a:p>
          <a:p>
            <a:pPr>
              <a:buFont typeface="Wingdings" pitchFamily="2" charset="2"/>
              <a:buChar char="u"/>
            </a:pPr>
            <a:r>
              <a:rPr lang="en-US" altLang="zh-CN" b="1" dirty="0" smtClean="0"/>
              <a:t>Recommendation Letter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857884" y="4214818"/>
            <a:ext cx="24288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省钱</a:t>
            </a:r>
            <a:r>
              <a:rPr lang="en-US" altLang="zh-CN" sz="4400" dirty="0" smtClean="0"/>
              <a:t>Tips:</a:t>
            </a:r>
          </a:p>
          <a:p>
            <a:r>
              <a:rPr lang="zh-CN" altLang="en-US" sz="4400" dirty="0" smtClean="0"/>
              <a:t>快递代理</a:t>
            </a:r>
            <a:endParaRPr lang="en-US" altLang="zh-CN" sz="4400" dirty="0" smtClean="0"/>
          </a:p>
          <a:p>
            <a:r>
              <a:rPr lang="zh-CN" altLang="en-US" sz="4400" dirty="0"/>
              <a:t>合</a:t>
            </a:r>
            <a:r>
              <a:rPr lang="zh-CN" altLang="en-US" sz="4400" dirty="0" smtClean="0"/>
              <a:t>寄材料</a:t>
            </a:r>
            <a:endParaRPr lang="zh-CN" altLang="en-US" sz="4400" dirty="0"/>
          </a:p>
        </p:txBody>
      </p:sp>
      <p:sp>
        <p:nvSpPr>
          <p:cNvPr id="5" name="下弧形箭头 4">
            <a:hlinkClick r:id="rId2" action="ppaction://hlinksldjump"/>
          </p:cNvPr>
          <p:cNvSpPr/>
          <p:nvPr/>
        </p:nvSpPr>
        <p:spPr>
          <a:xfrm>
            <a:off x="8358214" y="6215082"/>
            <a:ext cx="428628" cy="285752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关注邮箱，申请状态的改变，和小米联系，以及及时确认</a:t>
            </a:r>
            <a:endParaRPr lang="en-US" altLang="zh-CN" b="1" dirty="0" smtClean="0"/>
          </a:p>
          <a:p>
            <a:r>
              <a:rPr lang="zh-CN" altLang="en-US" b="1" dirty="0" smtClean="0"/>
              <a:t>陶瓷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申请奖学金</a:t>
            </a:r>
            <a:r>
              <a:rPr lang="en-US" altLang="zh-CN" b="1" dirty="0" smtClean="0"/>
              <a:t>)</a:t>
            </a:r>
          </a:p>
          <a:p>
            <a:r>
              <a:rPr lang="zh-CN" altLang="en-US" b="1" dirty="0" smtClean="0"/>
              <a:t>办理护照：学工系统申请</a:t>
            </a:r>
            <a:r>
              <a:rPr lang="en-US" altLang="zh-CN" b="1" dirty="0" smtClean="0"/>
              <a:t>-&gt;</a:t>
            </a:r>
            <a:r>
              <a:rPr lang="zh-CN" altLang="en-US" b="1" dirty="0" smtClean="0"/>
              <a:t>保卫处</a:t>
            </a:r>
            <a:r>
              <a:rPr lang="zh-CN" altLang="en-US" b="1" dirty="0" smtClean="0"/>
              <a:t>出具户口证明</a:t>
            </a:r>
            <a:r>
              <a:rPr lang="en-US" altLang="zh-CN" b="1" dirty="0" smtClean="0"/>
              <a:t>-&gt;</a:t>
            </a:r>
            <a:r>
              <a:rPr lang="zh-CN" altLang="en-US" b="1" dirty="0" smtClean="0"/>
              <a:t>南京市公安局办理</a:t>
            </a:r>
            <a:endParaRPr lang="en-US" altLang="zh-CN" b="1" dirty="0" smtClean="0"/>
          </a:p>
          <a:p>
            <a:r>
              <a:rPr lang="zh-CN" altLang="en-US" b="1" dirty="0" smtClean="0"/>
              <a:t>办理签证：电约</a:t>
            </a:r>
            <a:r>
              <a:rPr lang="en-US" altLang="zh-CN" b="1" dirty="0" smtClean="0"/>
              <a:t>(</a:t>
            </a:r>
            <a:r>
              <a:rPr lang="zh-CN" altLang="en-US" b="1" dirty="0" smtClean="0"/>
              <a:t>上海</a:t>
            </a:r>
            <a:r>
              <a:rPr lang="en-US" altLang="zh-CN" b="1" dirty="0" smtClean="0"/>
              <a:t>)-&gt;</a:t>
            </a:r>
            <a:r>
              <a:rPr lang="zh-CN" altLang="en-US" b="1" dirty="0" smtClean="0"/>
              <a:t>网上填表</a:t>
            </a:r>
            <a:r>
              <a:rPr lang="en-US" altLang="zh-CN" b="1" dirty="0" smtClean="0"/>
              <a:t>-&gt;</a:t>
            </a:r>
            <a:r>
              <a:rPr lang="zh-CN" altLang="en-US" b="1" dirty="0" smtClean="0"/>
              <a:t>面</a:t>
            </a:r>
            <a:r>
              <a:rPr lang="zh-CN" altLang="en-US" b="1" dirty="0" smtClean="0"/>
              <a:t>签</a:t>
            </a:r>
            <a:endParaRPr lang="en-US" altLang="zh-CN" b="1" dirty="0" smtClean="0"/>
          </a:p>
          <a:p>
            <a:r>
              <a:rPr lang="zh-CN" altLang="en-US" b="1" dirty="0" smtClean="0"/>
              <a:t>体检、订机票、租房子</a:t>
            </a:r>
            <a:r>
              <a:rPr lang="en-US" altLang="zh-CN" b="1" dirty="0" smtClean="0"/>
              <a:t>… …</a:t>
            </a:r>
          </a:p>
        </p:txBody>
      </p:sp>
      <p:sp>
        <p:nvSpPr>
          <p:cNvPr id="4" name="下弧形箭头 3">
            <a:hlinkClick r:id="rId2" action="ppaction://hlinksldjump"/>
          </p:cNvPr>
          <p:cNvSpPr/>
          <p:nvPr/>
        </p:nvSpPr>
        <p:spPr>
          <a:xfrm>
            <a:off x="7715272" y="5715016"/>
            <a:ext cx="571504" cy="357190"/>
          </a:xfrm>
          <a:prstGeom prst="curvedUp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0" y="857232"/>
            <a:ext cx="4114800" cy="1143000"/>
          </a:xfrm>
        </p:spPr>
        <p:txBody>
          <a:bodyPr/>
          <a:lstStyle/>
          <a:p>
            <a:r>
              <a:rPr lang="zh-CN" altLang="en-US" dirty="0" smtClean="0"/>
              <a:t>个人经验</a:t>
            </a:r>
            <a:endParaRPr lang="zh-CN" altLang="en-US" dirty="0"/>
          </a:p>
        </p:txBody>
      </p:sp>
      <p:pic>
        <p:nvPicPr>
          <p:cNvPr id="1028" name="Picture 4" descr="C:\Users\SijueTAN\AppData\Local\Temp\{4LPOPZEYJ%}[6C1X[IJ}G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143116"/>
            <a:ext cx="4191000" cy="3638551"/>
          </a:xfrm>
          <a:prstGeom prst="rect">
            <a:avLst/>
          </a:prstGeom>
          <a:noFill/>
        </p:spPr>
      </p:pic>
      <p:pic>
        <p:nvPicPr>
          <p:cNvPr id="1030" name="Picture 6" descr="C:\Users\SijueTAN\AppData\Local\Temp\O1YED`@6`@HO74I0R[EK8[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642918"/>
            <a:ext cx="3905250" cy="5172075"/>
          </a:xfrm>
          <a:prstGeom prst="rect">
            <a:avLst/>
          </a:prstGeom>
          <a:noFill/>
        </p:spPr>
      </p:pic>
      <p:grpSp>
        <p:nvGrpSpPr>
          <p:cNvPr id="12" name="组合 11"/>
          <p:cNvGrpSpPr/>
          <p:nvPr/>
        </p:nvGrpSpPr>
        <p:grpSpPr>
          <a:xfrm>
            <a:off x="714348" y="1500174"/>
            <a:ext cx="7358114" cy="1143008"/>
            <a:chOff x="714348" y="1500174"/>
            <a:chExt cx="7358114" cy="1143008"/>
          </a:xfrm>
        </p:grpSpPr>
        <p:sp>
          <p:nvSpPr>
            <p:cNvPr id="9" name="矩形 8"/>
            <p:cNvSpPr/>
            <p:nvPr/>
          </p:nvSpPr>
          <p:spPr>
            <a:xfrm>
              <a:off x="714348" y="1857364"/>
              <a:ext cx="3714776" cy="785818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线形标注 2 9"/>
            <p:cNvSpPr/>
            <p:nvPr/>
          </p:nvSpPr>
          <p:spPr>
            <a:xfrm>
              <a:off x="4500562" y="1500174"/>
              <a:ext cx="3571900" cy="571504"/>
            </a:xfrm>
            <a:prstGeom prst="borderCallout2">
              <a:avLst>
                <a:gd name="adj1" fmla="val 12067"/>
                <a:gd name="adj2" fmla="val -495"/>
                <a:gd name="adj3" fmla="val 18750"/>
                <a:gd name="adj4" fmla="val -16667"/>
                <a:gd name="adj5" fmla="val 112500"/>
                <a:gd name="adj6" fmla="val -46667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572000" y="1571612"/>
              <a:ext cx="32861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努力提高</a:t>
              </a:r>
              <a:r>
                <a:rPr lang="en-US" altLang="zh-CN" dirty="0" smtClean="0"/>
                <a:t>GPA</a:t>
              </a:r>
              <a:r>
                <a:rPr lang="zh-CN" altLang="en-US" dirty="0" smtClean="0"/>
                <a:t>，特别是专业</a:t>
              </a:r>
              <a:r>
                <a:rPr lang="en-US" altLang="zh-CN" dirty="0" smtClean="0"/>
                <a:t>GPA</a:t>
              </a:r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4348" y="2571744"/>
            <a:ext cx="7429552" cy="1214446"/>
            <a:chOff x="714348" y="2571744"/>
            <a:chExt cx="7429552" cy="1214446"/>
          </a:xfrm>
        </p:grpSpPr>
        <p:sp>
          <p:nvSpPr>
            <p:cNvPr id="13" name="矩形 12"/>
            <p:cNvSpPr/>
            <p:nvPr/>
          </p:nvSpPr>
          <p:spPr>
            <a:xfrm>
              <a:off x="714348" y="2643182"/>
              <a:ext cx="3714776" cy="1143008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线形标注 2 13"/>
            <p:cNvSpPr/>
            <p:nvPr/>
          </p:nvSpPr>
          <p:spPr>
            <a:xfrm>
              <a:off x="4500562" y="2571744"/>
              <a:ext cx="3643338" cy="612648"/>
            </a:xfrm>
            <a:prstGeom prst="borderCallout2">
              <a:avLst>
                <a:gd name="adj1" fmla="val 12067"/>
                <a:gd name="adj2" fmla="val -466"/>
                <a:gd name="adj3" fmla="val 16523"/>
                <a:gd name="adj4" fmla="val -14419"/>
                <a:gd name="adj5" fmla="val 112500"/>
                <a:gd name="adj6" fmla="val -46667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572000" y="2643182"/>
              <a:ext cx="35004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认真对待实习，突出专长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4348" y="3786190"/>
            <a:ext cx="7572428" cy="1857388"/>
            <a:chOff x="714348" y="3786190"/>
            <a:chExt cx="7572428" cy="1857388"/>
          </a:xfrm>
        </p:grpSpPr>
        <p:sp>
          <p:nvSpPr>
            <p:cNvPr id="17" name="矩形 16"/>
            <p:cNvSpPr/>
            <p:nvPr/>
          </p:nvSpPr>
          <p:spPr>
            <a:xfrm>
              <a:off x="714348" y="3786190"/>
              <a:ext cx="3714776" cy="1857388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线形标注 2 17"/>
            <p:cNvSpPr/>
            <p:nvPr/>
          </p:nvSpPr>
          <p:spPr>
            <a:xfrm>
              <a:off x="4500562" y="4071942"/>
              <a:ext cx="3786214" cy="612648"/>
            </a:xfrm>
            <a:prstGeom prst="borderCallout2">
              <a:avLst>
                <a:gd name="adj1" fmla="val 12067"/>
                <a:gd name="adj2" fmla="val -42"/>
                <a:gd name="adj3" fmla="val 18750"/>
                <a:gd name="adj4" fmla="val -16667"/>
                <a:gd name="adj5" fmla="val 112500"/>
                <a:gd name="adj6" fmla="val -46667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572000" y="4143380"/>
              <a:ext cx="3643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通过竞赛等等丰富自己的学术能力</a:t>
              </a:r>
              <a:endParaRPr lang="zh-CN" altLang="en-US" dirty="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86314" y="2285992"/>
            <a:ext cx="4357686" cy="1440902"/>
            <a:chOff x="4786314" y="2285992"/>
            <a:chExt cx="4357686" cy="1440902"/>
          </a:xfrm>
        </p:grpSpPr>
        <p:sp>
          <p:nvSpPr>
            <p:cNvPr id="21" name="矩形 20"/>
            <p:cNvSpPr/>
            <p:nvPr/>
          </p:nvSpPr>
          <p:spPr>
            <a:xfrm>
              <a:off x="4786314" y="2285992"/>
              <a:ext cx="3857652" cy="1000132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线形标注 2 21"/>
            <p:cNvSpPr/>
            <p:nvPr/>
          </p:nvSpPr>
          <p:spPr>
            <a:xfrm>
              <a:off x="5000628" y="3357562"/>
              <a:ext cx="4000528" cy="357190"/>
            </a:xfrm>
            <a:prstGeom prst="borderCallout2">
              <a:avLst>
                <a:gd name="adj1" fmla="val 48738"/>
                <a:gd name="adj2" fmla="val 814"/>
                <a:gd name="adj3" fmla="val 42123"/>
                <a:gd name="adj4" fmla="val -6179"/>
                <a:gd name="adj5" fmla="val -248552"/>
                <a:gd name="adj6" fmla="val 1894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929190" y="3357562"/>
              <a:ext cx="42148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各种奖励在一定程度上证实了个人能力</a:t>
              </a:r>
              <a:endParaRPr lang="zh-CN" altLang="en-US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71472" y="5857892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/>
              <a:t>专业很重要！学术很重要</a:t>
            </a:r>
            <a:r>
              <a:rPr lang="en-US" altLang="zh-CN" sz="4800" b="1" dirty="0" smtClean="0"/>
              <a:t>!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125</TotalTime>
  <Words>371</Words>
  <Application>Microsoft Office PowerPoint</Application>
  <PresentationFormat>全屏显示(4:3)</PresentationFormat>
  <Paragraphs>76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龙腾四海</vt:lpstr>
      <vt:lpstr>幻灯片 1</vt:lpstr>
      <vt:lpstr>幻灯片 2</vt:lpstr>
      <vt:lpstr>申请前</vt:lpstr>
      <vt:lpstr>申请前</vt:lpstr>
      <vt:lpstr>申请中</vt:lpstr>
      <vt:lpstr>申请中</vt:lpstr>
      <vt:lpstr>申请中</vt:lpstr>
      <vt:lpstr>申请后</vt:lpstr>
      <vt:lpstr>个人经验</vt:lpstr>
      <vt:lpstr>个人经验</vt:lpstr>
      <vt:lpstr>幻灯片 11</vt:lpstr>
    </vt:vector>
  </TitlesOfParts>
  <Company>SEU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SijueTAN</dc:creator>
  <cp:lastModifiedBy>SijueTAN</cp:lastModifiedBy>
  <cp:revision>22</cp:revision>
  <dcterms:created xsi:type="dcterms:W3CDTF">2010-04-28T17:20:48Z</dcterms:created>
  <dcterms:modified xsi:type="dcterms:W3CDTF">2010-04-28T19:25:55Z</dcterms:modified>
</cp:coreProperties>
</file>