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1.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4"/>
  </p:sldMasterIdLst>
  <p:notesMasterIdLst>
    <p:notesMasterId r:id="rId37"/>
  </p:notesMasterIdLst>
  <p:handoutMasterIdLst>
    <p:handoutMasterId r:id="rId38"/>
  </p:handoutMasterIdLst>
  <p:sldIdLst>
    <p:sldId id="308" r:id="rId5"/>
    <p:sldId id="309" r:id="rId6"/>
    <p:sldId id="256" r:id="rId7"/>
    <p:sldId id="260" r:id="rId8"/>
    <p:sldId id="263" r:id="rId9"/>
    <p:sldId id="265" r:id="rId10"/>
    <p:sldId id="267" r:id="rId11"/>
    <p:sldId id="269" r:id="rId12"/>
    <p:sldId id="271" r:id="rId13"/>
    <p:sldId id="273" r:id="rId14"/>
    <p:sldId id="274" r:id="rId15"/>
    <p:sldId id="276" r:id="rId16"/>
    <p:sldId id="277" r:id="rId17"/>
    <p:sldId id="279" r:id="rId18"/>
    <p:sldId id="280" r:id="rId19"/>
    <p:sldId id="281" r:id="rId20"/>
    <p:sldId id="283" r:id="rId21"/>
    <p:sldId id="285" r:id="rId22"/>
    <p:sldId id="287" r:id="rId23"/>
    <p:sldId id="288" r:id="rId24"/>
    <p:sldId id="289" r:id="rId25"/>
    <p:sldId id="290" r:id="rId26"/>
    <p:sldId id="291" r:id="rId27"/>
    <p:sldId id="292" r:id="rId28"/>
    <p:sldId id="293" r:id="rId29"/>
    <p:sldId id="295" r:id="rId30"/>
    <p:sldId id="297" r:id="rId31"/>
    <p:sldId id="299" r:id="rId32"/>
    <p:sldId id="301" r:id="rId33"/>
    <p:sldId id="303" r:id="rId34"/>
    <p:sldId id="305" r:id="rId35"/>
    <p:sldId id="307" r:id="rId36"/>
  </p:sldIdLst>
  <p:sldSz cx="9144000" cy="6858000" type="screen4x3"/>
  <p:notesSz cx="6858000" cy="9144000"/>
  <p:custDataLst>
    <p:tags r:id="rId39"/>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34" autoAdjust="0"/>
    <p:restoredTop sz="94660"/>
  </p:normalViewPr>
  <p:slideViewPr>
    <p:cSldViewPr>
      <p:cViewPr varScale="1">
        <p:scale>
          <a:sx n="109" d="100"/>
          <a:sy n="109" d="100"/>
        </p:scale>
        <p:origin x="1716"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Where are you from?</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B6DD-44F5-8CC5-F9221EB5E12C}"/>
              </c:ext>
            </c:extLst>
          </c:dPt>
          <c:dPt>
            <c:idx val="1"/>
            <c:invertIfNegative val="0"/>
            <c:bubble3D val="0"/>
            <c:spPr>
              <a:solidFill>
                <a:srgbClr val="9ACD32"/>
              </a:solidFill>
            </c:spPr>
            <c:extLst>
              <c:ext xmlns:c16="http://schemas.microsoft.com/office/drawing/2014/chart" uri="{C3380CC4-5D6E-409C-BE32-E72D297353CC}">
                <c16:uniqueId val="{00000003-B6DD-44F5-8CC5-F9221EB5E12C}"/>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China</c:v>
                </c:pt>
                <c:pt idx="1">
                  <c:v>UK</c:v>
                </c:pt>
              </c:strCache>
            </c:strRef>
          </c:cat>
          <c:val>
            <c:numRef>
              <c:f>Sheet1!$B$2:$B$3</c:f>
              <c:numCache>
                <c:formatCode>0.0%</c:formatCode>
                <c:ptCount val="2"/>
                <c:pt idx="0">
                  <c:v>0.53846153846153844</c:v>
                </c:pt>
                <c:pt idx="1">
                  <c:v>0.46153846153846156</c:v>
                </c:pt>
              </c:numCache>
            </c:numRef>
          </c:val>
          <c:extLst>
            <c:ext xmlns:c16="http://schemas.microsoft.com/office/drawing/2014/chart" uri="{C3380CC4-5D6E-409C-BE32-E72D297353CC}">
              <c16:uniqueId val="{00000004-B6DD-44F5-8CC5-F9221EB5E12C}"/>
            </c:ext>
          </c:extLst>
        </c:ser>
        <c:dLbls>
          <c:showLegendKey val="0"/>
          <c:showVal val="0"/>
          <c:showCatName val="0"/>
          <c:showSerName val="0"/>
          <c:showPercent val="0"/>
          <c:showBubbleSize val="0"/>
        </c:dLbls>
        <c:gapWidth val="40"/>
        <c:axId val="252197000"/>
        <c:axId val="252197392"/>
      </c:barChart>
      <c:catAx>
        <c:axId val="252197000"/>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2197392"/>
        <c:crosses val="autoZero"/>
        <c:auto val="1"/>
        <c:lblAlgn val="ctr"/>
        <c:lblOffset val="100"/>
        <c:noMultiLvlLbl val="1"/>
      </c:catAx>
      <c:valAx>
        <c:axId val="252197392"/>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2197000"/>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Did the skills you acquired during Week 1 help you complete the tasks assigned in Week 2?</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AF56-46BF-B2BC-C2577F4E492B}"/>
              </c:ext>
            </c:extLst>
          </c:dPt>
          <c:dPt>
            <c:idx val="1"/>
            <c:invertIfNegative val="0"/>
            <c:bubble3D val="0"/>
            <c:spPr>
              <a:solidFill>
                <a:srgbClr val="9ACD32"/>
              </a:solidFill>
            </c:spPr>
            <c:extLst>
              <c:ext xmlns:c16="http://schemas.microsoft.com/office/drawing/2014/chart" uri="{C3380CC4-5D6E-409C-BE32-E72D297353CC}">
                <c16:uniqueId val="{00000003-AF56-46BF-B2BC-C2577F4E492B}"/>
              </c:ext>
            </c:extLst>
          </c:dPt>
          <c:dPt>
            <c:idx val="2"/>
            <c:invertIfNegative val="0"/>
            <c:bubble3D val="0"/>
            <c:spPr>
              <a:solidFill>
                <a:srgbClr val="708090"/>
              </a:solidFill>
            </c:spPr>
            <c:extLst>
              <c:ext xmlns:c16="http://schemas.microsoft.com/office/drawing/2014/chart" uri="{C3380CC4-5D6E-409C-BE32-E72D297353CC}">
                <c16:uniqueId val="{00000005-AF56-46BF-B2BC-C2577F4E492B}"/>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Yes</c:v>
                </c:pt>
                <c:pt idx="1">
                  <c:v>No</c:v>
                </c:pt>
                <c:pt idx="2">
                  <c:v>No opinion</c:v>
                </c:pt>
              </c:strCache>
            </c:strRef>
          </c:cat>
          <c:val>
            <c:numRef>
              <c:f>Sheet1!$B$2:$B$4</c:f>
              <c:numCache>
                <c:formatCode>0.0%</c:formatCode>
                <c:ptCount val="3"/>
                <c:pt idx="0">
                  <c:v>0.80769230769230771</c:v>
                </c:pt>
                <c:pt idx="1">
                  <c:v>0.15384615384615385</c:v>
                </c:pt>
                <c:pt idx="2">
                  <c:v>3.8461538461538464E-2</c:v>
                </c:pt>
              </c:numCache>
            </c:numRef>
          </c:val>
          <c:extLst>
            <c:ext xmlns:c16="http://schemas.microsoft.com/office/drawing/2014/chart" uri="{C3380CC4-5D6E-409C-BE32-E72D297353CC}">
              <c16:uniqueId val="{00000006-AF56-46BF-B2BC-C2577F4E492B}"/>
            </c:ext>
          </c:extLst>
        </c:ser>
        <c:dLbls>
          <c:showLegendKey val="0"/>
          <c:showVal val="0"/>
          <c:showCatName val="0"/>
          <c:showSerName val="0"/>
          <c:showPercent val="0"/>
          <c:showBubbleSize val="0"/>
        </c:dLbls>
        <c:gapWidth val="40"/>
        <c:axId val="255274840"/>
        <c:axId val="254534440"/>
      </c:barChart>
      <c:catAx>
        <c:axId val="255274840"/>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534440"/>
        <c:crosses val="autoZero"/>
        <c:auto val="1"/>
        <c:lblAlgn val="ctr"/>
        <c:lblOffset val="100"/>
        <c:noMultiLvlLbl val="1"/>
      </c:catAx>
      <c:valAx>
        <c:axId val="254534440"/>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5274840"/>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would you rate the number of social activities organised during FELIA?</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3843-40B0-8BA4-44723CBF6CF5}"/>
              </c:ext>
            </c:extLst>
          </c:dPt>
          <c:dPt>
            <c:idx val="1"/>
            <c:invertIfNegative val="0"/>
            <c:bubble3D val="0"/>
            <c:spPr>
              <a:solidFill>
                <a:srgbClr val="9ACD32"/>
              </a:solidFill>
            </c:spPr>
            <c:extLst>
              <c:ext xmlns:c16="http://schemas.microsoft.com/office/drawing/2014/chart" uri="{C3380CC4-5D6E-409C-BE32-E72D297353CC}">
                <c16:uniqueId val="{00000003-3843-40B0-8BA4-44723CBF6CF5}"/>
              </c:ext>
            </c:extLst>
          </c:dPt>
          <c:dPt>
            <c:idx val="2"/>
            <c:invertIfNegative val="0"/>
            <c:bubble3D val="0"/>
            <c:spPr>
              <a:solidFill>
                <a:srgbClr val="708090"/>
              </a:solidFill>
            </c:spPr>
            <c:extLst>
              <c:ext xmlns:c16="http://schemas.microsoft.com/office/drawing/2014/chart" uri="{C3380CC4-5D6E-409C-BE32-E72D297353CC}">
                <c16:uniqueId val="{00000005-3843-40B0-8BA4-44723CBF6CF5}"/>
              </c:ext>
            </c:extLst>
          </c:dPt>
          <c:dPt>
            <c:idx val="3"/>
            <c:invertIfNegative val="0"/>
            <c:bubble3D val="0"/>
            <c:spPr>
              <a:solidFill>
                <a:srgbClr val="CD853F"/>
              </a:solidFill>
            </c:spPr>
            <c:extLst>
              <c:ext xmlns:c16="http://schemas.microsoft.com/office/drawing/2014/chart" uri="{C3380CC4-5D6E-409C-BE32-E72D297353CC}">
                <c16:uniqueId val="{00000007-3843-40B0-8BA4-44723CBF6CF5}"/>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Too many</c:v>
                </c:pt>
                <c:pt idx="1">
                  <c:v>About right</c:v>
                </c:pt>
                <c:pt idx="2">
                  <c:v>Not enough</c:v>
                </c:pt>
                <c:pt idx="3">
                  <c:v>No opinion</c:v>
                </c:pt>
              </c:strCache>
            </c:strRef>
          </c:cat>
          <c:val>
            <c:numRef>
              <c:f>Sheet1!$B$2:$B$5</c:f>
              <c:numCache>
                <c:formatCode>0.0%</c:formatCode>
                <c:ptCount val="4"/>
                <c:pt idx="0">
                  <c:v>0</c:v>
                </c:pt>
                <c:pt idx="1">
                  <c:v>0.61538461538461542</c:v>
                </c:pt>
                <c:pt idx="2">
                  <c:v>0.34615384615384615</c:v>
                </c:pt>
                <c:pt idx="3">
                  <c:v>3.8461538461538464E-2</c:v>
                </c:pt>
              </c:numCache>
            </c:numRef>
          </c:val>
          <c:extLst>
            <c:ext xmlns:c16="http://schemas.microsoft.com/office/drawing/2014/chart" uri="{C3380CC4-5D6E-409C-BE32-E72D297353CC}">
              <c16:uniqueId val="{00000008-3843-40B0-8BA4-44723CBF6CF5}"/>
            </c:ext>
          </c:extLst>
        </c:ser>
        <c:dLbls>
          <c:showLegendKey val="0"/>
          <c:showVal val="0"/>
          <c:showCatName val="0"/>
          <c:showSerName val="0"/>
          <c:showPercent val="0"/>
          <c:showBubbleSize val="0"/>
        </c:dLbls>
        <c:gapWidth val="40"/>
        <c:axId val="249790040"/>
        <c:axId val="254534832"/>
      </c:barChart>
      <c:catAx>
        <c:axId val="249790040"/>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534832"/>
        <c:crosses val="autoZero"/>
        <c:auto val="1"/>
        <c:lblAlgn val="ctr"/>
        <c:lblOffset val="100"/>
        <c:noMultiLvlLbl val="1"/>
      </c:catAx>
      <c:valAx>
        <c:axId val="254534832"/>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49790040"/>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To what extent, if at all, would you say your cultural awareness of China has improved as a result of participating in FELIA?</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1818-45F8-9C4E-E5DD37CECBFA}"/>
              </c:ext>
            </c:extLst>
          </c:dPt>
          <c:dPt>
            <c:idx val="1"/>
            <c:invertIfNegative val="0"/>
            <c:bubble3D val="0"/>
            <c:spPr>
              <a:solidFill>
                <a:srgbClr val="9ACD32"/>
              </a:solidFill>
            </c:spPr>
            <c:extLst>
              <c:ext xmlns:c16="http://schemas.microsoft.com/office/drawing/2014/chart" uri="{C3380CC4-5D6E-409C-BE32-E72D297353CC}">
                <c16:uniqueId val="{00000003-1818-45F8-9C4E-E5DD37CECBFA}"/>
              </c:ext>
            </c:extLst>
          </c:dPt>
          <c:dPt>
            <c:idx val="2"/>
            <c:invertIfNegative val="0"/>
            <c:bubble3D val="0"/>
            <c:spPr>
              <a:solidFill>
                <a:srgbClr val="708090"/>
              </a:solidFill>
            </c:spPr>
            <c:extLst>
              <c:ext xmlns:c16="http://schemas.microsoft.com/office/drawing/2014/chart" uri="{C3380CC4-5D6E-409C-BE32-E72D297353CC}">
                <c16:uniqueId val="{00000005-1818-45F8-9C4E-E5DD37CECBFA}"/>
              </c:ext>
            </c:extLst>
          </c:dPt>
          <c:dPt>
            <c:idx val="3"/>
            <c:invertIfNegative val="0"/>
            <c:bubble3D val="0"/>
            <c:spPr>
              <a:solidFill>
                <a:srgbClr val="CD853F"/>
              </a:solidFill>
            </c:spPr>
            <c:extLst>
              <c:ext xmlns:c16="http://schemas.microsoft.com/office/drawing/2014/chart" uri="{C3380CC4-5D6E-409C-BE32-E72D297353CC}">
                <c16:uniqueId val="{00000007-1818-45F8-9C4E-E5DD37CECBFA}"/>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Improved a lot</c:v>
                </c:pt>
                <c:pt idx="1">
                  <c:v>Improved a little</c:v>
                </c:pt>
                <c:pt idx="2">
                  <c:v>No impact</c:v>
                </c:pt>
                <c:pt idx="3">
                  <c:v>No opinion</c:v>
                </c:pt>
              </c:strCache>
            </c:strRef>
          </c:cat>
          <c:val>
            <c:numRef>
              <c:f>Sheet1!$B$2:$B$5</c:f>
              <c:numCache>
                <c:formatCode>0.0%</c:formatCode>
                <c:ptCount val="4"/>
                <c:pt idx="0">
                  <c:v>0.58333333333333337</c:v>
                </c:pt>
                <c:pt idx="1">
                  <c:v>0.33333333333333331</c:v>
                </c:pt>
                <c:pt idx="2">
                  <c:v>8.3333333333333329E-2</c:v>
                </c:pt>
                <c:pt idx="3">
                  <c:v>0</c:v>
                </c:pt>
              </c:numCache>
            </c:numRef>
          </c:val>
          <c:extLst>
            <c:ext xmlns:c16="http://schemas.microsoft.com/office/drawing/2014/chart" uri="{C3380CC4-5D6E-409C-BE32-E72D297353CC}">
              <c16:uniqueId val="{00000008-1818-45F8-9C4E-E5DD37CECBFA}"/>
            </c:ext>
          </c:extLst>
        </c:ser>
        <c:dLbls>
          <c:showLegendKey val="0"/>
          <c:showVal val="0"/>
          <c:showCatName val="0"/>
          <c:showSerName val="0"/>
          <c:showPercent val="0"/>
          <c:showBubbleSize val="0"/>
        </c:dLbls>
        <c:gapWidth val="40"/>
        <c:axId val="254535616"/>
        <c:axId val="254536008"/>
      </c:barChart>
      <c:catAx>
        <c:axId val="254535616"/>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536008"/>
        <c:crosses val="autoZero"/>
        <c:auto val="1"/>
        <c:lblAlgn val="ctr"/>
        <c:lblOffset val="100"/>
        <c:noMultiLvlLbl val="1"/>
      </c:catAx>
      <c:valAx>
        <c:axId val="254536008"/>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4535616"/>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To what extent, if at all, would you say your cultural awareness of the UK has improved as a result of participating in FELIA?</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1343-4070-9EBD-FB9AEEBA38E9}"/>
              </c:ext>
            </c:extLst>
          </c:dPt>
          <c:dPt>
            <c:idx val="1"/>
            <c:invertIfNegative val="0"/>
            <c:bubble3D val="0"/>
            <c:spPr>
              <a:solidFill>
                <a:srgbClr val="9ACD32"/>
              </a:solidFill>
            </c:spPr>
            <c:extLst>
              <c:ext xmlns:c16="http://schemas.microsoft.com/office/drawing/2014/chart" uri="{C3380CC4-5D6E-409C-BE32-E72D297353CC}">
                <c16:uniqueId val="{00000003-1343-4070-9EBD-FB9AEEBA38E9}"/>
              </c:ext>
            </c:extLst>
          </c:dPt>
          <c:dPt>
            <c:idx val="2"/>
            <c:invertIfNegative val="0"/>
            <c:bubble3D val="0"/>
            <c:spPr>
              <a:solidFill>
                <a:srgbClr val="708090"/>
              </a:solidFill>
            </c:spPr>
            <c:extLst>
              <c:ext xmlns:c16="http://schemas.microsoft.com/office/drawing/2014/chart" uri="{C3380CC4-5D6E-409C-BE32-E72D297353CC}">
                <c16:uniqueId val="{00000005-1343-4070-9EBD-FB9AEEBA38E9}"/>
              </c:ext>
            </c:extLst>
          </c:dPt>
          <c:dPt>
            <c:idx val="3"/>
            <c:invertIfNegative val="0"/>
            <c:bubble3D val="0"/>
            <c:spPr>
              <a:solidFill>
                <a:srgbClr val="CD853F"/>
              </a:solidFill>
            </c:spPr>
            <c:extLst>
              <c:ext xmlns:c16="http://schemas.microsoft.com/office/drawing/2014/chart" uri="{C3380CC4-5D6E-409C-BE32-E72D297353CC}">
                <c16:uniqueId val="{00000007-1343-4070-9EBD-FB9AEEBA38E9}"/>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Improved a lot</c:v>
                </c:pt>
                <c:pt idx="1">
                  <c:v>Improved a little</c:v>
                </c:pt>
                <c:pt idx="2">
                  <c:v>No impact </c:v>
                </c:pt>
                <c:pt idx="3">
                  <c:v>No opinion</c:v>
                </c:pt>
              </c:strCache>
            </c:strRef>
          </c:cat>
          <c:val>
            <c:numRef>
              <c:f>Sheet1!$B$2:$B$5</c:f>
              <c:numCache>
                <c:formatCode>0.0%</c:formatCode>
                <c:ptCount val="4"/>
                <c:pt idx="0">
                  <c:v>0.7142857142857143</c:v>
                </c:pt>
                <c:pt idx="1">
                  <c:v>0.2857142857142857</c:v>
                </c:pt>
                <c:pt idx="2">
                  <c:v>0</c:v>
                </c:pt>
                <c:pt idx="3">
                  <c:v>0</c:v>
                </c:pt>
              </c:numCache>
            </c:numRef>
          </c:val>
          <c:extLst>
            <c:ext xmlns:c16="http://schemas.microsoft.com/office/drawing/2014/chart" uri="{C3380CC4-5D6E-409C-BE32-E72D297353CC}">
              <c16:uniqueId val="{00000008-1343-4070-9EBD-FB9AEEBA38E9}"/>
            </c:ext>
          </c:extLst>
        </c:ser>
        <c:dLbls>
          <c:showLegendKey val="0"/>
          <c:showVal val="0"/>
          <c:showCatName val="0"/>
          <c:showSerName val="0"/>
          <c:showPercent val="0"/>
          <c:showBubbleSize val="0"/>
        </c:dLbls>
        <c:gapWidth val="40"/>
        <c:axId val="254536792"/>
        <c:axId val="254537184"/>
      </c:barChart>
      <c:catAx>
        <c:axId val="254536792"/>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537184"/>
        <c:crosses val="autoZero"/>
        <c:auto val="1"/>
        <c:lblAlgn val="ctr"/>
        <c:lblOffset val="100"/>
        <c:noMultiLvlLbl val="1"/>
      </c:catAx>
      <c:valAx>
        <c:axId val="254537184"/>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4536792"/>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Having completed the programme do you feel better prepared to undertake a research fellowship in one of the Consortium's partner institutions outside your home country?</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2469-43AF-8AFC-028AB4E3B97F}"/>
              </c:ext>
            </c:extLst>
          </c:dPt>
          <c:dPt>
            <c:idx val="1"/>
            <c:invertIfNegative val="0"/>
            <c:bubble3D val="0"/>
            <c:spPr>
              <a:solidFill>
                <a:srgbClr val="9ACD32"/>
              </a:solidFill>
            </c:spPr>
            <c:extLst>
              <c:ext xmlns:c16="http://schemas.microsoft.com/office/drawing/2014/chart" uri="{C3380CC4-5D6E-409C-BE32-E72D297353CC}">
                <c16:uniqueId val="{00000003-2469-43AF-8AFC-028AB4E3B97F}"/>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Yes</c:v>
                </c:pt>
                <c:pt idx="1">
                  <c:v>No</c:v>
                </c:pt>
              </c:strCache>
            </c:strRef>
          </c:cat>
          <c:val>
            <c:numRef>
              <c:f>Sheet1!$B$2:$B$3</c:f>
              <c:numCache>
                <c:formatCode>0.0%</c:formatCode>
                <c:ptCount val="2"/>
                <c:pt idx="0">
                  <c:v>0.92307692307692313</c:v>
                </c:pt>
                <c:pt idx="1">
                  <c:v>7.6923076923076927E-2</c:v>
                </c:pt>
              </c:numCache>
            </c:numRef>
          </c:val>
          <c:extLst>
            <c:ext xmlns:c16="http://schemas.microsoft.com/office/drawing/2014/chart" uri="{C3380CC4-5D6E-409C-BE32-E72D297353CC}">
              <c16:uniqueId val="{00000004-2469-43AF-8AFC-028AB4E3B97F}"/>
            </c:ext>
          </c:extLst>
        </c:ser>
        <c:dLbls>
          <c:showLegendKey val="0"/>
          <c:showVal val="0"/>
          <c:showCatName val="0"/>
          <c:showSerName val="0"/>
          <c:showPercent val="0"/>
          <c:showBubbleSize val="0"/>
        </c:dLbls>
        <c:gapWidth val="40"/>
        <c:axId val="254537968"/>
        <c:axId val="254831344"/>
      </c:barChart>
      <c:catAx>
        <c:axId val="254537968"/>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831344"/>
        <c:crosses val="autoZero"/>
        <c:auto val="1"/>
        <c:lblAlgn val="ctr"/>
        <c:lblOffset val="100"/>
        <c:noMultiLvlLbl val="1"/>
      </c:catAx>
      <c:valAx>
        <c:axId val="254831344"/>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4537968"/>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Has completing the programme given you desire to undertake a research fellowship in one of the Consortium's partner institutions outside your home country?</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2B9F-452B-98E2-8377D066C3FD}"/>
              </c:ext>
            </c:extLst>
          </c:dPt>
          <c:dPt>
            <c:idx val="1"/>
            <c:invertIfNegative val="0"/>
            <c:bubble3D val="0"/>
            <c:spPr>
              <a:solidFill>
                <a:srgbClr val="9ACD32"/>
              </a:solidFill>
            </c:spPr>
            <c:extLst>
              <c:ext xmlns:c16="http://schemas.microsoft.com/office/drawing/2014/chart" uri="{C3380CC4-5D6E-409C-BE32-E72D297353CC}">
                <c16:uniqueId val="{00000003-2B9F-452B-98E2-8377D066C3FD}"/>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Yes </c:v>
                </c:pt>
                <c:pt idx="1">
                  <c:v>No</c:v>
                </c:pt>
              </c:strCache>
            </c:strRef>
          </c:cat>
          <c:val>
            <c:numRef>
              <c:f>Sheet1!$B$2:$B$3</c:f>
              <c:numCache>
                <c:formatCode>0.0%</c:formatCode>
                <c:ptCount val="2"/>
                <c:pt idx="0">
                  <c:v>0.69230769230769229</c:v>
                </c:pt>
                <c:pt idx="1">
                  <c:v>0.30769230769230771</c:v>
                </c:pt>
              </c:numCache>
            </c:numRef>
          </c:val>
          <c:extLst>
            <c:ext xmlns:c16="http://schemas.microsoft.com/office/drawing/2014/chart" uri="{C3380CC4-5D6E-409C-BE32-E72D297353CC}">
              <c16:uniqueId val="{00000004-2B9F-452B-98E2-8377D066C3FD}"/>
            </c:ext>
          </c:extLst>
        </c:ser>
        <c:dLbls>
          <c:showLegendKey val="0"/>
          <c:showVal val="0"/>
          <c:showCatName val="0"/>
          <c:showSerName val="0"/>
          <c:showPercent val="0"/>
          <c:showBubbleSize val="0"/>
        </c:dLbls>
        <c:gapWidth val="40"/>
        <c:axId val="254832128"/>
        <c:axId val="254832520"/>
      </c:barChart>
      <c:catAx>
        <c:axId val="254832128"/>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832520"/>
        <c:crosses val="autoZero"/>
        <c:auto val="1"/>
        <c:lblAlgn val="ctr"/>
        <c:lblOffset val="100"/>
        <c:noMultiLvlLbl val="1"/>
      </c:catAx>
      <c:valAx>
        <c:axId val="254832520"/>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4832128"/>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likely or not are you to recommend FELIA to other students?</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6B3F-4ABD-819F-692ADB336429}"/>
              </c:ext>
            </c:extLst>
          </c:dPt>
          <c:dPt>
            <c:idx val="1"/>
            <c:invertIfNegative val="0"/>
            <c:bubble3D val="0"/>
            <c:spPr>
              <a:solidFill>
                <a:srgbClr val="9ACD32"/>
              </a:solidFill>
            </c:spPr>
            <c:extLst>
              <c:ext xmlns:c16="http://schemas.microsoft.com/office/drawing/2014/chart" uri="{C3380CC4-5D6E-409C-BE32-E72D297353CC}">
                <c16:uniqueId val="{00000003-6B3F-4ABD-819F-692ADB336429}"/>
              </c:ext>
            </c:extLst>
          </c:dPt>
          <c:dPt>
            <c:idx val="2"/>
            <c:invertIfNegative val="0"/>
            <c:bubble3D val="0"/>
            <c:spPr>
              <a:solidFill>
                <a:srgbClr val="708090"/>
              </a:solidFill>
            </c:spPr>
            <c:extLst>
              <c:ext xmlns:c16="http://schemas.microsoft.com/office/drawing/2014/chart" uri="{C3380CC4-5D6E-409C-BE32-E72D297353CC}">
                <c16:uniqueId val="{00000005-6B3F-4ABD-819F-692ADB336429}"/>
              </c:ext>
            </c:extLst>
          </c:dPt>
          <c:dPt>
            <c:idx val="3"/>
            <c:invertIfNegative val="0"/>
            <c:bubble3D val="0"/>
            <c:spPr>
              <a:solidFill>
                <a:srgbClr val="CD853F"/>
              </a:solidFill>
            </c:spPr>
            <c:extLst>
              <c:ext xmlns:c16="http://schemas.microsoft.com/office/drawing/2014/chart" uri="{C3380CC4-5D6E-409C-BE32-E72D297353CC}">
                <c16:uniqueId val="{00000007-6B3F-4ABD-819F-692ADB336429}"/>
              </c:ext>
            </c:extLst>
          </c:dPt>
          <c:dPt>
            <c:idx val="4"/>
            <c:invertIfNegative val="0"/>
            <c:bubble3D val="0"/>
            <c:spPr>
              <a:solidFill>
                <a:srgbClr val="B22222"/>
              </a:solidFill>
            </c:spPr>
            <c:extLst>
              <c:ext xmlns:c16="http://schemas.microsoft.com/office/drawing/2014/chart" uri="{C3380CC4-5D6E-409C-BE32-E72D297353CC}">
                <c16:uniqueId val="{00000009-6B3F-4ABD-819F-692ADB336429}"/>
              </c:ext>
            </c:extLst>
          </c:dPt>
          <c:dPt>
            <c:idx val="5"/>
            <c:invertIfNegative val="0"/>
            <c:bubble3D val="0"/>
            <c:spPr>
              <a:solidFill>
                <a:srgbClr val="FFA500"/>
              </a:solidFill>
            </c:spPr>
            <c:extLst>
              <c:ext xmlns:c16="http://schemas.microsoft.com/office/drawing/2014/chart" uri="{C3380CC4-5D6E-409C-BE32-E72D297353CC}">
                <c16:uniqueId val="{0000000B-6B3F-4ABD-819F-692ADB336429}"/>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Very likely </c:v>
                </c:pt>
                <c:pt idx="1">
                  <c:v>Fairly likely</c:v>
                </c:pt>
                <c:pt idx="2">
                  <c:v>Neither likely nor unlikely</c:v>
                </c:pt>
                <c:pt idx="3">
                  <c:v>Fairly unlikely </c:v>
                </c:pt>
                <c:pt idx="4">
                  <c:v>Very unlikely</c:v>
                </c:pt>
                <c:pt idx="5">
                  <c:v>No opinion</c:v>
                </c:pt>
              </c:strCache>
            </c:strRef>
          </c:cat>
          <c:val>
            <c:numRef>
              <c:f>Sheet1!$B$2:$B$7</c:f>
              <c:numCache>
                <c:formatCode>0.0%</c:formatCode>
                <c:ptCount val="6"/>
                <c:pt idx="0">
                  <c:v>0.80769230769230771</c:v>
                </c:pt>
                <c:pt idx="1">
                  <c:v>0.11538461538461539</c:v>
                </c:pt>
                <c:pt idx="2">
                  <c:v>7.6923076923076927E-2</c:v>
                </c:pt>
                <c:pt idx="3">
                  <c:v>0</c:v>
                </c:pt>
                <c:pt idx="4">
                  <c:v>0</c:v>
                </c:pt>
                <c:pt idx="5">
                  <c:v>0</c:v>
                </c:pt>
              </c:numCache>
            </c:numRef>
          </c:val>
          <c:extLst>
            <c:ext xmlns:c16="http://schemas.microsoft.com/office/drawing/2014/chart" uri="{C3380CC4-5D6E-409C-BE32-E72D297353CC}">
              <c16:uniqueId val="{0000000C-6B3F-4ABD-819F-692ADB336429}"/>
            </c:ext>
          </c:extLst>
        </c:ser>
        <c:dLbls>
          <c:showLegendKey val="0"/>
          <c:showVal val="0"/>
          <c:showCatName val="0"/>
          <c:showSerName val="0"/>
          <c:showPercent val="0"/>
          <c:showBubbleSize val="0"/>
        </c:dLbls>
        <c:gapWidth val="40"/>
        <c:axId val="256245712"/>
        <c:axId val="256246104"/>
      </c:barChart>
      <c:catAx>
        <c:axId val="256245712"/>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6246104"/>
        <c:crosses val="autoZero"/>
        <c:auto val="1"/>
        <c:lblAlgn val="ctr"/>
        <c:lblOffset val="100"/>
        <c:noMultiLvlLbl val="1"/>
      </c:catAx>
      <c:valAx>
        <c:axId val="256246104"/>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6245712"/>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did you hear about FELIA?</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37E6-44EA-9367-33ACFA72DBCC}"/>
              </c:ext>
            </c:extLst>
          </c:dPt>
          <c:dPt>
            <c:idx val="1"/>
            <c:invertIfNegative val="0"/>
            <c:bubble3D val="0"/>
            <c:spPr>
              <a:solidFill>
                <a:srgbClr val="9ACD32"/>
              </a:solidFill>
            </c:spPr>
            <c:extLst>
              <c:ext xmlns:c16="http://schemas.microsoft.com/office/drawing/2014/chart" uri="{C3380CC4-5D6E-409C-BE32-E72D297353CC}">
                <c16:uniqueId val="{00000003-37E6-44EA-9367-33ACFA72DBCC}"/>
              </c:ext>
            </c:extLst>
          </c:dPt>
          <c:dPt>
            <c:idx val="2"/>
            <c:invertIfNegative val="0"/>
            <c:bubble3D val="0"/>
            <c:spPr>
              <a:solidFill>
                <a:srgbClr val="708090"/>
              </a:solidFill>
            </c:spPr>
            <c:extLst>
              <c:ext xmlns:c16="http://schemas.microsoft.com/office/drawing/2014/chart" uri="{C3380CC4-5D6E-409C-BE32-E72D297353CC}">
                <c16:uniqueId val="{00000005-37E6-44EA-9367-33ACFA72DBCC}"/>
              </c:ext>
            </c:extLst>
          </c:dPt>
          <c:dPt>
            <c:idx val="3"/>
            <c:invertIfNegative val="0"/>
            <c:bubble3D val="0"/>
            <c:spPr>
              <a:solidFill>
                <a:srgbClr val="CD853F"/>
              </a:solidFill>
            </c:spPr>
            <c:extLst>
              <c:ext xmlns:c16="http://schemas.microsoft.com/office/drawing/2014/chart" uri="{C3380CC4-5D6E-409C-BE32-E72D297353CC}">
                <c16:uniqueId val="{00000007-37E6-44EA-9367-33ACFA72DBCC}"/>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Supervisor informed me and suggested applying</c:v>
                </c:pt>
                <c:pt idx="1">
                  <c:v>Supervisor nominated me</c:v>
                </c:pt>
                <c:pt idx="2">
                  <c:v>Faculty wide advertisement</c:v>
                </c:pt>
                <c:pt idx="3">
                  <c:v>Other</c:v>
                </c:pt>
              </c:strCache>
            </c:strRef>
          </c:cat>
          <c:val>
            <c:numRef>
              <c:f>Sheet1!$B$2:$B$5</c:f>
              <c:numCache>
                <c:formatCode>0.0%</c:formatCode>
                <c:ptCount val="4"/>
                <c:pt idx="0">
                  <c:v>0.26923076923076922</c:v>
                </c:pt>
                <c:pt idx="1">
                  <c:v>0.23076923076923078</c:v>
                </c:pt>
                <c:pt idx="2">
                  <c:v>0.46153846153846156</c:v>
                </c:pt>
                <c:pt idx="3">
                  <c:v>3.8461538461538464E-2</c:v>
                </c:pt>
              </c:numCache>
            </c:numRef>
          </c:val>
          <c:extLst>
            <c:ext xmlns:c16="http://schemas.microsoft.com/office/drawing/2014/chart" uri="{C3380CC4-5D6E-409C-BE32-E72D297353CC}">
              <c16:uniqueId val="{00000008-37E6-44EA-9367-33ACFA72DBCC}"/>
            </c:ext>
          </c:extLst>
        </c:ser>
        <c:dLbls>
          <c:showLegendKey val="0"/>
          <c:showVal val="0"/>
          <c:showCatName val="0"/>
          <c:showSerName val="0"/>
          <c:showPercent val="0"/>
          <c:showBubbleSize val="0"/>
        </c:dLbls>
        <c:gapWidth val="40"/>
        <c:axId val="133411504"/>
        <c:axId val="133411896"/>
      </c:barChart>
      <c:catAx>
        <c:axId val="133411504"/>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133411896"/>
        <c:crosses val="autoZero"/>
        <c:auto val="1"/>
        <c:lblAlgn val="ctr"/>
        <c:lblOffset val="100"/>
        <c:noMultiLvlLbl val="1"/>
      </c:catAx>
      <c:valAx>
        <c:axId val="133411896"/>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133411504"/>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would you rate the amount of information provided ahead of FELIA to help you prepare? </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DBB9-4A9A-AF29-46242E504FCD}"/>
              </c:ext>
            </c:extLst>
          </c:dPt>
          <c:dPt>
            <c:idx val="1"/>
            <c:invertIfNegative val="0"/>
            <c:bubble3D val="0"/>
            <c:spPr>
              <a:solidFill>
                <a:srgbClr val="9ACD32"/>
              </a:solidFill>
            </c:spPr>
            <c:extLst>
              <c:ext xmlns:c16="http://schemas.microsoft.com/office/drawing/2014/chart" uri="{C3380CC4-5D6E-409C-BE32-E72D297353CC}">
                <c16:uniqueId val="{00000003-DBB9-4A9A-AF29-46242E504FCD}"/>
              </c:ext>
            </c:extLst>
          </c:dPt>
          <c:dPt>
            <c:idx val="2"/>
            <c:invertIfNegative val="0"/>
            <c:bubble3D val="0"/>
            <c:spPr>
              <a:solidFill>
                <a:srgbClr val="708090"/>
              </a:solidFill>
            </c:spPr>
            <c:extLst>
              <c:ext xmlns:c16="http://schemas.microsoft.com/office/drawing/2014/chart" uri="{C3380CC4-5D6E-409C-BE32-E72D297353CC}">
                <c16:uniqueId val="{00000005-DBB9-4A9A-AF29-46242E504FCD}"/>
              </c:ext>
            </c:extLst>
          </c:dPt>
          <c:dPt>
            <c:idx val="3"/>
            <c:invertIfNegative val="0"/>
            <c:bubble3D val="0"/>
            <c:spPr>
              <a:solidFill>
                <a:srgbClr val="CD853F"/>
              </a:solidFill>
            </c:spPr>
            <c:extLst>
              <c:ext xmlns:c16="http://schemas.microsoft.com/office/drawing/2014/chart" uri="{C3380CC4-5D6E-409C-BE32-E72D297353CC}">
                <c16:uniqueId val="{00000007-DBB9-4A9A-AF29-46242E504FCD}"/>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Too much </c:v>
                </c:pt>
                <c:pt idx="1">
                  <c:v>About right</c:v>
                </c:pt>
                <c:pt idx="2">
                  <c:v>Too little</c:v>
                </c:pt>
                <c:pt idx="3">
                  <c:v>No opinion</c:v>
                </c:pt>
              </c:strCache>
            </c:strRef>
          </c:cat>
          <c:val>
            <c:numRef>
              <c:f>Sheet1!$B$2:$B$5</c:f>
              <c:numCache>
                <c:formatCode>0.0%</c:formatCode>
                <c:ptCount val="4"/>
                <c:pt idx="0">
                  <c:v>0.15384615384615385</c:v>
                </c:pt>
                <c:pt idx="1">
                  <c:v>0.61538461538461542</c:v>
                </c:pt>
                <c:pt idx="2">
                  <c:v>0.23076923076923078</c:v>
                </c:pt>
                <c:pt idx="3">
                  <c:v>0</c:v>
                </c:pt>
              </c:numCache>
            </c:numRef>
          </c:val>
          <c:extLst>
            <c:ext xmlns:c16="http://schemas.microsoft.com/office/drawing/2014/chart" uri="{C3380CC4-5D6E-409C-BE32-E72D297353CC}">
              <c16:uniqueId val="{00000008-DBB9-4A9A-AF29-46242E504FCD}"/>
            </c:ext>
          </c:extLst>
        </c:ser>
        <c:dLbls>
          <c:showLegendKey val="0"/>
          <c:showVal val="0"/>
          <c:showCatName val="0"/>
          <c:showSerName val="0"/>
          <c:showPercent val="0"/>
          <c:showBubbleSize val="0"/>
        </c:dLbls>
        <c:gapWidth val="40"/>
        <c:axId val="252198176"/>
        <c:axId val="252198568"/>
      </c:barChart>
      <c:catAx>
        <c:axId val="252198176"/>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2198568"/>
        <c:crosses val="autoZero"/>
        <c:auto val="1"/>
        <c:lblAlgn val="ctr"/>
        <c:lblOffset val="100"/>
        <c:noMultiLvlLbl val="1"/>
      </c:catAx>
      <c:valAx>
        <c:axId val="252198568"/>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2198176"/>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useful or not did you find the joining instructions for FELIA?</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9856-42D0-B035-942FC1690C1F}"/>
              </c:ext>
            </c:extLst>
          </c:dPt>
          <c:dPt>
            <c:idx val="1"/>
            <c:invertIfNegative val="0"/>
            <c:bubble3D val="0"/>
            <c:spPr>
              <a:solidFill>
                <a:srgbClr val="9ACD32"/>
              </a:solidFill>
            </c:spPr>
            <c:extLst>
              <c:ext xmlns:c16="http://schemas.microsoft.com/office/drawing/2014/chart" uri="{C3380CC4-5D6E-409C-BE32-E72D297353CC}">
                <c16:uniqueId val="{00000003-9856-42D0-B035-942FC1690C1F}"/>
              </c:ext>
            </c:extLst>
          </c:dPt>
          <c:dPt>
            <c:idx val="2"/>
            <c:invertIfNegative val="0"/>
            <c:bubble3D val="0"/>
            <c:spPr>
              <a:solidFill>
                <a:srgbClr val="708090"/>
              </a:solidFill>
            </c:spPr>
            <c:extLst>
              <c:ext xmlns:c16="http://schemas.microsoft.com/office/drawing/2014/chart" uri="{C3380CC4-5D6E-409C-BE32-E72D297353CC}">
                <c16:uniqueId val="{00000005-9856-42D0-B035-942FC1690C1F}"/>
              </c:ext>
            </c:extLst>
          </c:dPt>
          <c:dPt>
            <c:idx val="3"/>
            <c:invertIfNegative val="0"/>
            <c:bubble3D val="0"/>
            <c:spPr>
              <a:solidFill>
                <a:srgbClr val="CD853F"/>
              </a:solidFill>
            </c:spPr>
            <c:extLst>
              <c:ext xmlns:c16="http://schemas.microsoft.com/office/drawing/2014/chart" uri="{C3380CC4-5D6E-409C-BE32-E72D297353CC}">
                <c16:uniqueId val="{00000007-9856-42D0-B035-942FC1690C1F}"/>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Very useful</c:v>
                </c:pt>
                <c:pt idx="1">
                  <c:v>Fairly useful </c:v>
                </c:pt>
                <c:pt idx="2">
                  <c:v>Not useful at all</c:v>
                </c:pt>
                <c:pt idx="3">
                  <c:v>No opinion</c:v>
                </c:pt>
              </c:strCache>
            </c:strRef>
          </c:cat>
          <c:val>
            <c:numRef>
              <c:f>Sheet1!$B$2:$B$5</c:f>
              <c:numCache>
                <c:formatCode>0.0%</c:formatCode>
                <c:ptCount val="4"/>
                <c:pt idx="0">
                  <c:v>0.5</c:v>
                </c:pt>
                <c:pt idx="1">
                  <c:v>0.5</c:v>
                </c:pt>
                <c:pt idx="2">
                  <c:v>0</c:v>
                </c:pt>
                <c:pt idx="3">
                  <c:v>0</c:v>
                </c:pt>
              </c:numCache>
            </c:numRef>
          </c:val>
          <c:extLst>
            <c:ext xmlns:c16="http://schemas.microsoft.com/office/drawing/2014/chart" uri="{C3380CC4-5D6E-409C-BE32-E72D297353CC}">
              <c16:uniqueId val="{00000008-9856-42D0-B035-942FC1690C1F}"/>
            </c:ext>
          </c:extLst>
        </c:ser>
        <c:dLbls>
          <c:showLegendKey val="0"/>
          <c:showVal val="0"/>
          <c:showCatName val="0"/>
          <c:showSerName val="0"/>
          <c:showPercent val="0"/>
          <c:showBubbleSize val="0"/>
        </c:dLbls>
        <c:gapWidth val="40"/>
        <c:axId val="254359184"/>
        <c:axId val="254359576"/>
      </c:barChart>
      <c:catAx>
        <c:axId val="254359184"/>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359576"/>
        <c:crosses val="autoZero"/>
        <c:auto val="1"/>
        <c:lblAlgn val="ctr"/>
        <c:lblOffset val="100"/>
        <c:noMultiLvlLbl val="1"/>
      </c:catAx>
      <c:valAx>
        <c:axId val="254359576"/>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4359184"/>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useful or not did you find the webinar prior to departure?</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7C23-4F64-B294-AF172A43738C}"/>
              </c:ext>
            </c:extLst>
          </c:dPt>
          <c:dPt>
            <c:idx val="1"/>
            <c:invertIfNegative val="0"/>
            <c:bubble3D val="0"/>
            <c:spPr>
              <a:solidFill>
                <a:srgbClr val="9ACD32"/>
              </a:solidFill>
            </c:spPr>
            <c:extLst>
              <c:ext xmlns:c16="http://schemas.microsoft.com/office/drawing/2014/chart" uri="{C3380CC4-5D6E-409C-BE32-E72D297353CC}">
                <c16:uniqueId val="{00000003-7C23-4F64-B294-AF172A43738C}"/>
              </c:ext>
            </c:extLst>
          </c:dPt>
          <c:dPt>
            <c:idx val="2"/>
            <c:invertIfNegative val="0"/>
            <c:bubble3D val="0"/>
            <c:spPr>
              <a:solidFill>
                <a:srgbClr val="708090"/>
              </a:solidFill>
            </c:spPr>
            <c:extLst>
              <c:ext xmlns:c16="http://schemas.microsoft.com/office/drawing/2014/chart" uri="{C3380CC4-5D6E-409C-BE32-E72D297353CC}">
                <c16:uniqueId val="{00000005-7C23-4F64-B294-AF172A43738C}"/>
              </c:ext>
            </c:extLst>
          </c:dPt>
          <c:dPt>
            <c:idx val="3"/>
            <c:invertIfNegative val="0"/>
            <c:bubble3D val="0"/>
            <c:spPr>
              <a:solidFill>
                <a:srgbClr val="CD853F"/>
              </a:solidFill>
            </c:spPr>
            <c:extLst>
              <c:ext xmlns:c16="http://schemas.microsoft.com/office/drawing/2014/chart" uri="{C3380CC4-5D6E-409C-BE32-E72D297353CC}">
                <c16:uniqueId val="{00000007-7C23-4F64-B294-AF172A43738C}"/>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Very useful</c:v>
                </c:pt>
                <c:pt idx="1">
                  <c:v>Fairly useful</c:v>
                </c:pt>
                <c:pt idx="2">
                  <c:v>Not useful at all</c:v>
                </c:pt>
                <c:pt idx="3">
                  <c:v>No opinion</c:v>
                </c:pt>
              </c:strCache>
            </c:strRef>
          </c:cat>
          <c:val>
            <c:numRef>
              <c:f>Sheet1!$B$2:$B$5</c:f>
              <c:numCache>
                <c:formatCode>0.0%</c:formatCode>
                <c:ptCount val="4"/>
                <c:pt idx="0">
                  <c:v>0.41666666666666669</c:v>
                </c:pt>
                <c:pt idx="1">
                  <c:v>0.5</c:v>
                </c:pt>
                <c:pt idx="2">
                  <c:v>8.3333333333333329E-2</c:v>
                </c:pt>
                <c:pt idx="3">
                  <c:v>0</c:v>
                </c:pt>
              </c:numCache>
            </c:numRef>
          </c:val>
          <c:extLst>
            <c:ext xmlns:c16="http://schemas.microsoft.com/office/drawing/2014/chart" uri="{C3380CC4-5D6E-409C-BE32-E72D297353CC}">
              <c16:uniqueId val="{00000008-7C23-4F64-B294-AF172A43738C}"/>
            </c:ext>
          </c:extLst>
        </c:ser>
        <c:dLbls>
          <c:showLegendKey val="0"/>
          <c:showVal val="0"/>
          <c:showCatName val="0"/>
          <c:showSerName val="0"/>
          <c:showPercent val="0"/>
          <c:showBubbleSize val="0"/>
        </c:dLbls>
        <c:gapWidth val="40"/>
        <c:axId val="254360360"/>
        <c:axId val="254360752"/>
      </c:barChart>
      <c:catAx>
        <c:axId val="254360360"/>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360752"/>
        <c:crosses val="autoZero"/>
        <c:auto val="1"/>
        <c:lblAlgn val="ctr"/>
        <c:lblOffset val="100"/>
        <c:noMultiLvlLbl val="1"/>
      </c:catAx>
      <c:valAx>
        <c:axId val="254360752"/>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4360360"/>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Due to the late submission of attendee names we were unable to schedule a webinar to provide you with further information regarding the FELIA. Would you have found a webinar useful or was there enough information provided in the Joining Instructions to help you prepare?</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5737-479D-ADFF-B649C0E1F7DE}"/>
              </c:ext>
            </c:extLst>
          </c:dPt>
          <c:dPt>
            <c:idx val="1"/>
            <c:invertIfNegative val="0"/>
            <c:bubble3D val="0"/>
            <c:spPr>
              <a:solidFill>
                <a:srgbClr val="9ACD32"/>
              </a:solidFill>
            </c:spPr>
            <c:extLst>
              <c:ext xmlns:c16="http://schemas.microsoft.com/office/drawing/2014/chart" uri="{C3380CC4-5D6E-409C-BE32-E72D297353CC}">
                <c16:uniqueId val="{00000003-5737-479D-ADFF-B649C0E1F7DE}"/>
              </c:ext>
            </c:extLst>
          </c:dPt>
          <c:dPt>
            <c:idx val="2"/>
            <c:invertIfNegative val="0"/>
            <c:bubble3D val="0"/>
            <c:spPr>
              <a:solidFill>
                <a:srgbClr val="708090"/>
              </a:solidFill>
            </c:spPr>
            <c:extLst>
              <c:ext xmlns:c16="http://schemas.microsoft.com/office/drawing/2014/chart" uri="{C3380CC4-5D6E-409C-BE32-E72D297353CC}">
                <c16:uniqueId val="{00000005-5737-479D-ADFF-B649C0E1F7DE}"/>
              </c:ext>
            </c:extLst>
          </c:dPt>
          <c:dPt>
            <c:idx val="3"/>
            <c:invertIfNegative val="0"/>
            <c:bubble3D val="0"/>
            <c:spPr>
              <a:solidFill>
                <a:srgbClr val="CD853F"/>
              </a:solidFill>
            </c:spPr>
            <c:extLst>
              <c:ext xmlns:c16="http://schemas.microsoft.com/office/drawing/2014/chart" uri="{C3380CC4-5D6E-409C-BE32-E72D297353CC}">
                <c16:uniqueId val="{00000007-5737-479D-ADFF-B649C0E1F7DE}"/>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Very useful</c:v>
                </c:pt>
                <c:pt idx="1">
                  <c:v>Fairly useful</c:v>
                </c:pt>
                <c:pt idx="2">
                  <c:v>Not useful at all</c:v>
                </c:pt>
                <c:pt idx="3">
                  <c:v>No opinion</c:v>
                </c:pt>
              </c:strCache>
            </c:strRef>
          </c:cat>
          <c:val>
            <c:numRef>
              <c:f>Sheet1!$B$2:$B$5</c:f>
              <c:numCache>
                <c:formatCode>0.0%</c:formatCode>
                <c:ptCount val="4"/>
                <c:pt idx="0">
                  <c:v>0.2857142857142857</c:v>
                </c:pt>
                <c:pt idx="1">
                  <c:v>0.7142857142857143</c:v>
                </c:pt>
                <c:pt idx="2">
                  <c:v>0</c:v>
                </c:pt>
                <c:pt idx="3">
                  <c:v>0</c:v>
                </c:pt>
              </c:numCache>
            </c:numRef>
          </c:val>
          <c:extLst>
            <c:ext xmlns:c16="http://schemas.microsoft.com/office/drawing/2014/chart" uri="{C3380CC4-5D6E-409C-BE32-E72D297353CC}">
              <c16:uniqueId val="{00000008-5737-479D-ADFF-B649C0E1F7DE}"/>
            </c:ext>
          </c:extLst>
        </c:ser>
        <c:dLbls>
          <c:showLegendKey val="0"/>
          <c:showVal val="0"/>
          <c:showCatName val="0"/>
          <c:showSerName val="0"/>
          <c:showPercent val="0"/>
          <c:showBubbleSize val="0"/>
        </c:dLbls>
        <c:gapWidth val="40"/>
        <c:axId val="254361536"/>
        <c:axId val="254361928"/>
      </c:barChart>
      <c:catAx>
        <c:axId val="254361536"/>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4361928"/>
        <c:crosses val="autoZero"/>
        <c:auto val="1"/>
        <c:lblAlgn val="ctr"/>
        <c:lblOffset val="100"/>
        <c:noMultiLvlLbl val="1"/>
      </c:catAx>
      <c:valAx>
        <c:axId val="254361928"/>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4361536"/>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would you rate the VLE (Virtual Learning Environment) provided?</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5ED6-4DF2-A750-FEFBB912E01C}"/>
              </c:ext>
            </c:extLst>
          </c:dPt>
          <c:dPt>
            <c:idx val="1"/>
            <c:invertIfNegative val="0"/>
            <c:bubble3D val="0"/>
            <c:spPr>
              <a:solidFill>
                <a:srgbClr val="9ACD32"/>
              </a:solidFill>
            </c:spPr>
            <c:extLst>
              <c:ext xmlns:c16="http://schemas.microsoft.com/office/drawing/2014/chart" uri="{C3380CC4-5D6E-409C-BE32-E72D297353CC}">
                <c16:uniqueId val="{00000003-5ED6-4DF2-A750-FEFBB912E01C}"/>
              </c:ext>
            </c:extLst>
          </c:dPt>
          <c:dPt>
            <c:idx val="2"/>
            <c:invertIfNegative val="0"/>
            <c:bubble3D val="0"/>
            <c:spPr>
              <a:solidFill>
                <a:srgbClr val="708090"/>
              </a:solidFill>
            </c:spPr>
            <c:extLst>
              <c:ext xmlns:c16="http://schemas.microsoft.com/office/drawing/2014/chart" uri="{C3380CC4-5D6E-409C-BE32-E72D297353CC}">
                <c16:uniqueId val="{00000005-5ED6-4DF2-A750-FEFBB912E01C}"/>
              </c:ext>
            </c:extLst>
          </c:dPt>
          <c:dPt>
            <c:idx val="3"/>
            <c:invertIfNegative val="0"/>
            <c:bubble3D val="0"/>
            <c:spPr>
              <a:solidFill>
                <a:srgbClr val="CD853F"/>
              </a:solidFill>
            </c:spPr>
            <c:extLst>
              <c:ext xmlns:c16="http://schemas.microsoft.com/office/drawing/2014/chart" uri="{C3380CC4-5D6E-409C-BE32-E72D297353CC}">
                <c16:uniqueId val="{00000007-5ED6-4DF2-A750-FEFBB912E01C}"/>
              </c:ext>
            </c:extLst>
          </c:dPt>
          <c:dPt>
            <c:idx val="4"/>
            <c:invertIfNegative val="0"/>
            <c:bubble3D val="0"/>
            <c:spPr>
              <a:solidFill>
                <a:srgbClr val="B22222"/>
              </a:solidFill>
            </c:spPr>
            <c:extLst>
              <c:ext xmlns:c16="http://schemas.microsoft.com/office/drawing/2014/chart" uri="{C3380CC4-5D6E-409C-BE32-E72D297353CC}">
                <c16:uniqueId val="{00000009-5ED6-4DF2-A750-FEFBB912E01C}"/>
              </c:ext>
            </c:extLst>
          </c:dPt>
          <c:dPt>
            <c:idx val="5"/>
            <c:invertIfNegative val="0"/>
            <c:bubble3D val="0"/>
            <c:spPr>
              <a:solidFill>
                <a:srgbClr val="FFA500"/>
              </a:solidFill>
            </c:spPr>
            <c:extLst>
              <c:ext xmlns:c16="http://schemas.microsoft.com/office/drawing/2014/chart" uri="{C3380CC4-5D6E-409C-BE32-E72D297353CC}">
                <c16:uniqueId val="{0000000B-5ED6-4DF2-A750-FEFBB912E01C}"/>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Very good</c:v>
                </c:pt>
                <c:pt idx="1">
                  <c:v>Fairly good</c:v>
                </c:pt>
                <c:pt idx="2">
                  <c:v>Neither good nor poor</c:v>
                </c:pt>
                <c:pt idx="3">
                  <c:v>Fairly poor</c:v>
                </c:pt>
                <c:pt idx="4">
                  <c:v>Very poor</c:v>
                </c:pt>
                <c:pt idx="5">
                  <c:v>No opinion</c:v>
                </c:pt>
              </c:strCache>
            </c:strRef>
          </c:cat>
          <c:val>
            <c:numRef>
              <c:f>Sheet1!$B$2:$B$7</c:f>
              <c:numCache>
                <c:formatCode>0.0%</c:formatCode>
                <c:ptCount val="6"/>
                <c:pt idx="0">
                  <c:v>0.42307692307692307</c:v>
                </c:pt>
                <c:pt idx="1">
                  <c:v>0.26923076923076922</c:v>
                </c:pt>
                <c:pt idx="2">
                  <c:v>0.19230769230769232</c:v>
                </c:pt>
                <c:pt idx="3">
                  <c:v>0</c:v>
                </c:pt>
                <c:pt idx="4">
                  <c:v>0</c:v>
                </c:pt>
                <c:pt idx="5">
                  <c:v>0.11538461538461539</c:v>
                </c:pt>
              </c:numCache>
            </c:numRef>
          </c:val>
          <c:extLst>
            <c:ext xmlns:c16="http://schemas.microsoft.com/office/drawing/2014/chart" uri="{C3380CC4-5D6E-409C-BE32-E72D297353CC}">
              <c16:uniqueId val="{0000000C-5ED6-4DF2-A750-FEFBB912E01C}"/>
            </c:ext>
          </c:extLst>
        </c:ser>
        <c:dLbls>
          <c:showLegendKey val="0"/>
          <c:showVal val="0"/>
          <c:showCatName val="0"/>
          <c:showSerName val="0"/>
          <c:showPercent val="0"/>
          <c:showBubbleSize val="0"/>
        </c:dLbls>
        <c:gapWidth val="40"/>
        <c:axId val="255271312"/>
        <c:axId val="255271704"/>
      </c:barChart>
      <c:catAx>
        <c:axId val="255271312"/>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5271704"/>
        <c:crosses val="autoZero"/>
        <c:auto val="1"/>
        <c:lblAlgn val="ctr"/>
        <c:lblOffset val="100"/>
        <c:noMultiLvlLbl val="1"/>
      </c:catAx>
      <c:valAx>
        <c:axId val="255271704"/>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5271312"/>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useful or not did you find using the mentimeter to provide feedback?</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1612-496E-A2AD-84094D44BD31}"/>
              </c:ext>
            </c:extLst>
          </c:dPt>
          <c:dPt>
            <c:idx val="1"/>
            <c:invertIfNegative val="0"/>
            <c:bubble3D val="0"/>
            <c:spPr>
              <a:solidFill>
                <a:srgbClr val="9ACD32"/>
              </a:solidFill>
            </c:spPr>
            <c:extLst>
              <c:ext xmlns:c16="http://schemas.microsoft.com/office/drawing/2014/chart" uri="{C3380CC4-5D6E-409C-BE32-E72D297353CC}">
                <c16:uniqueId val="{00000003-1612-496E-A2AD-84094D44BD31}"/>
              </c:ext>
            </c:extLst>
          </c:dPt>
          <c:dPt>
            <c:idx val="2"/>
            <c:invertIfNegative val="0"/>
            <c:bubble3D val="0"/>
            <c:spPr>
              <a:solidFill>
                <a:srgbClr val="708090"/>
              </a:solidFill>
            </c:spPr>
            <c:extLst>
              <c:ext xmlns:c16="http://schemas.microsoft.com/office/drawing/2014/chart" uri="{C3380CC4-5D6E-409C-BE32-E72D297353CC}">
                <c16:uniqueId val="{00000005-1612-496E-A2AD-84094D44BD31}"/>
              </c:ext>
            </c:extLst>
          </c:dPt>
          <c:dPt>
            <c:idx val="3"/>
            <c:invertIfNegative val="0"/>
            <c:bubble3D val="0"/>
            <c:spPr>
              <a:solidFill>
                <a:srgbClr val="CD853F"/>
              </a:solidFill>
            </c:spPr>
            <c:extLst>
              <c:ext xmlns:c16="http://schemas.microsoft.com/office/drawing/2014/chart" uri="{C3380CC4-5D6E-409C-BE32-E72D297353CC}">
                <c16:uniqueId val="{00000007-1612-496E-A2AD-84094D44BD31}"/>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Very useful</c:v>
                </c:pt>
                <c:pt idx="1">
                  <c:v>Fairly useful</c:v>
                </c:pt>
                <c:pt idx="2">
                  <c:v>Not useful at all</c:v>
                </c:pt>
                <c:pt idx="3">
                  <c:v>No opinion</c:v>
                </c:pt>
              </c:strCache>
            </c:strRef>
          </c:cat>
          <c:val>
            <c:numRef>
              <c:f>Sheet1!$B$2:$B$5</c:f>
              <c:numCache>
                <c:formatCode>0.0%</c:formatCode>
                <c:ptCount val="4"/>
                <c:pt idx="0">
                  <c:v>0.42307692307692307</c:v>
                </c:pt>
                <c:pt idx="1">
                  <c:v>0.42307692307692307</c:v>
                </c:pt>
                <c:pt idx="2">
                  <c:v>0</c:v>
                </c:pt>
                <c:pt idx="3">
                  <c:v>0.15384615384615385</c:v>
                </c:pt>
              </c:numCache>
            </c:numRef>
          </c:val>
          <c:extLst>
            <c:ext xmlns:c16="http://schemas.microsoft.com/office/drawing/2014/chart" uri="{C3380CC4-5D6E-409C-BE32-E72D297353CC}">
              <c16:uniqueId val="{00000008-1612-496E-A2AD-84094D44BD31}"/>
            </c:ext>
          </c:extLst>
        </c:ser>
        <c:dLbls>
          <c:showLegendKey val="0"/>
          <c:showVal val="0"/>
          <c:showCatName val="0"/>
          <c:showSerName val="0"/>
          <c:showPercent val="0"/>
          <c:showBubbleSize val="0"/>
        </c:dLbls>
        <c:gapWidth val="40"/>
        <c:axId val="255272488"/>
        <c:axId val="255272880"/>
      </c:barChart>
      <c:catAx>
        <c:axId val="255272488"/>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5272880"/>
        <c:crosses val="autoZero"/>
        <c:auto val="1"/>
        <c:lblAlgn val="ctr"/>
        <c:lblOffset val="100"/>
        <c:noMultiLvlLbl val="1"/>
      </c:catAx>
      <c:valAx>
        <c:axId val="255272880"/>
        <c:scaling>
          <c:orientation val="minMax"/>
          <c:max val="1"/>
        </c:scaling>
        <c:delete val="0"/>
        <c:axPos val="l"/>
        <c:title>
          <c:tx>
            <c:rich>
              <a:bodyPr/>
              <a:lstStyle/>
              <a:p>
                <a:pPr>
                  <a:defRPr sz="1000" b="0"/>
                </a:pPr>
                <a:r>
                  <a:rPr lang="en-GB"/>
                  <a:t>Percent</a:t>
                </a:r>
              </a:p>
            </c:rich>
          </c:tx>
          <c:layout/>
          <c:overlay val="0"/>
        </c:title>
        <c:numFmt formatCode="0%" sourceLinked="0"/>
        <c:majorTickMark val="cross"/>
        <c:minorTickMark val="cross"/>
        <c:tickLblPos val="nextTo"/>
        <c:spPr>
          <a:ln>
            <a:noFill/>
          </a:ln>
        </c:spPr>
        <c:txPr>
          <a:bodyPr/>
          <a:lstStyle/>
          <a:p>
            <a:pPr>
              <a:defRPr sz="1000" b="0"/>
            </a:pPr>
            <a:endParaRPr lang="en-US"/>
          </a:p>
        </c:txPr>
        <c:crossAx val="255272488"/>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How challenging were the group tasks during Week 2? </c:v>
                </c:pt>
              </c:strCache>
            </c:strRef>
          </c:tx>
          <c:spPr>
            <a:solidFill>
              <a:srgbClr val="4682B4"/>
            </a:solidFill>
            <a:ln>
              <a:solidFill>
                <a:srgbClr val="4682B4"/>
              </a:solidFill>
            </a:ln>
          </c:spPr>
          <c:invertIfNegative val="0"/>
          <c:dPt>
            <c:idx val="0"/>
            <c:invertIfNegative val="0"/>
            <c:bubble3D val="0"/>
            <c:spPr>
              <a:solidFill>
                <a:srgbClr val="4682B4"/>
              </a:solidFill>
            </c:spPr>
            <c:extLst>
              <c:ext xmlns:c16="http://schemas.microsoft.com/office/drawing/2014/chart" uri="{C3380CC4-5D6E-409C-BE32-E72D297353CC}">
                <c16:uniqueId val="{00000001-6870-457B-A344-A31BB13744BF}"/>
              </c:ext>
            </c:extLst>
          </c:dPt>
          <c:dPt>
            <c:idx val="1"/>
            <c:invertIfNegative val="0"/>
            <c:bubble3D val="0"/>
            <c:spPr>
              <a:solidFill>
                <a:srgbClr val="9ACD32"/>
              </a:solidFill>
            </c:spPr>
            <c:extLst>
              <c:ext xmlns:c16="http://schemas.microsoft.com/office/drawing/2014/chart" uri="{C3380CC4-5D6E-409C-BE32-E72D297353CC}">
                <c16:uniqueId val="{00000003-6870-457B-A344-A31BB13744BF}"/>
              </c:ext>
            </c:extLst>
          </c:dPt>
          <c:dPt>
            <c:idx val="2"/>
            <c:invertIfNegative val="0"/>
            <c:bubble3D val="0"/>
            <c:spPr>
              <a:solidFill>
                <a:srgbClr val="708090"/>
              </a:solidFill>
            </c:spPr>
            <c:extLst>
              <c:ext xmlns:c16="http://schemas.microsoft.com/office/drawing/2014/chart" uri="{C3380CC4-5D6E-409C-BE32-E72D297353CC}">
                <c16:uniqueId val="{00000005-6870-457B-A344-A31BB13744BF}"/>
              </c:ext>
            </c:extLst>
          </c:dPt>
          <c:dPt>
            <c:idx val="3"/>
            <c:invertIfNegative val="0"/>
            <c:bubble3D val="0"/>
            <c:spPr>
              <a:solidFill>
                <a:srgbClr val="CD853F"/>
              </a:solidFill>
            </c:spPr>
            <c:extLst>
              <c:ext xmlns:c16="http://schemas.microsoft.com/office/drawing/2014/chart" uri="{C3380CC4-5D6E-409C-BE32-E72D297353CC}">
                <c16:uniqueId val="{00000007-6870-457B-A344-A31BB13744BF}"/>
              </c:ext>
            </c:extLst>
          </c:dPt>
          <c:dLbls>
            <c:numFmt formatCode="0%" sourceLinked="0"/>
            <c:spPr>
              <a:noFill/>
              <a:ln>
                <a:noFill/>
              </a:ln>
              <a:effectLst/>
            </c:spPr>
            <c:txPr>
              <a:bodyPr/>
              <a:lstStyle/>
              <a:p>
                <a:pPr>
                  <a:defRPr sz="10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Too challenging</c:v>
                </c:pt>
                <c:pt idx="1">
                  <c:v>About right</c:v>
                </c:pt>
                <c:pt idx="2">
                  <c:v>Not challenging enough</c:v>
                </c:pt>
                <c:pt idx="3">
                  <c:v>No opinion</c:v>
                </c:pt>
              </c:strCache>
            </c:strRef>
          </c:cat>
          <c:val>
            <c:numRef>
              <c:f>Sheet1!$B$2:$B$5</c:f>
              <c:numCache>
                <c:formatCode>0.0%</c:formatCode>
                <c:ptCount val="4"/>
                <c:pt idx="0">
                  <c:v>0</c:v>
                </c:pt>
                <c:pt idx="1">
                  <c:v>0.57692307692307687</c:v>
                </c:pt>
                <c:pt idx="2">
                  <c:v>0.42307692307692307</c:v>
                </c:pt>
                <c:pt idx="3">
                  <c:v>0</c:v>
                </c:pt>
              </c:numCache>
            </c:numRef>
          </c:val>
          <c:extLst>
            <c:ext xmlns:c16="http://schemas.microsoft.com/office/drawing/2014/chart" uri="{C3380CC4-5D6E-409C-BE32-E72D297353CC}">
              <c16:uniqueId val="{00000008-6870-457B-A344-A31BB13744BF}"/>
            </c:ext>
          </c:extLst>
        </c:ser>
        <c:dLbls>
          <c:showLegendKey val="0"/>
          <c:showVal val="0"/>
          <c:showCatName val="0"/>
          <c:showSerName val="0"/>
          <c:showPercent val="0"/>
          <c:showBubbleSize val="0"/>
        </c:dLbls>
        <c:gapWidth val="40"/>
        <c:axId val="255273664"/>
        <c:axId val="255274056"/>
      </c:barChart>
      <c:catAx>
        <c:axId val="255273664"/>
        <c:scaling>
          <c:orientation val="minMax"/>
        </c:scaling>
        <c:delete val="0"/>
        <c:axPos val="b"/>
        <c:numFmt formatCode="General" sourceLinked="1"/>
        <c:majorTickMark val="cross"/>
        <c:minorTickMark val="cross"/>
        <c:tickLblPos val="nextTo"/>
        <c:spPr>
          <a:ln>
            <a:noFill/>
          </a:ln>
        </c:spPr>
        <c:txPr>
          <a:bodyPr/>
          <a:lstStyle/>
          <a:p>
            <a:pPr>
              <a:defRPr sz="1000" b="0"/>
            </a:pPr>
            <a:endParaRPr lang="en-US"/>
          </a:p>
        </c:txPr>
        <c:crossAx val="255274056"/>
        <c:crosses val="autoZero"/>
        <c:auto val="1"/>
        <c:lblAlgn val="ctr"/>
        <c:lblOffset val="100"/>
        <c:noMultiLvlLbl val="1"/>
      </c:catAx>
      <c:valAx>
        <c:axId val="255274056"/>
        <c:scaling>
          <c:orientation val="minMax"/>
          <c:max val="1"/>
        </c:scaling>
        <c:delete val="0"/>
        <c:axPos val="l"/>
        <c:title>
          <c:tx>
            <c:rich>
              <a:bodyPr/>
              <a:lstStyle/>
              <a:p>
                <a:pPr>
                  <a:defRPr sz="1000" b="0"/>
                </a:pPr>
                <a:r>
                  <a:rPr lang="en-GB"/>
                  <a:t>Percent</a:t>
                </a:r>
              </a:p>
            </c:rich>
          </c:tx>
          <c:overlay val="0"/>
        </c:title>
        <c:numFmt formatCode="0%" sourceLinked="0"/>
        <c:majorTickMark val="cross"/>
        <c:minorTickMark val="cross"/>
        <c:tickLblPos val="nextTo"/>
        <c:spPr>
          <a:ln>
            <a:noFill/>
          </a:ln>
        </c:spPr>
        <c:txPr>
          <a:bodyPr/>
          <a:lstStyle/>
          <a:p>
            <a:pPr>
              <a:defRPr sz="1000" b="0"/>
            </a:pPr>
            <a:endParaRPr lang="en-US"/>
          </a:p>
        </c:txPr>
        <c:crossAx val="255273664"/>
        <c:crosses val="autoZero"/>
        <c:crossBetween val="between"/>
      </c:valAx>
    </c:plotArea>
    <c:plotVisOnly val="1"/>
    <c:dispBlanksAs val="zero"/>
    <c:showDLblsOverMax val="1"/>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BF98E5C-15CA-4F81-87B5-36BB912DE893}" type="datetimeFigureOut">
              <a:rPr lang="el-GR" smtClean="0"/>
              <a:t>12/12/2017</a:t>
            </a:fld>
            <a:endParaRPr lang="el-G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90F154-FED9-4E44-ABE6-31AE664D02D1}" type="slidenum">
              <a:rPr lang="el-GR" smtClean="0"/>
              <a:t>‹#›</a:t>
            </a:fld>
            <a:endParaRPr lang="el-GR"/>
          </a:p>
        </p:txBody>
      </p:sp>
    </p:spTree>
    <p:extLst>
      <p:ext uri="{BB962C8B-B14F-4D97-AF65-F5344CB8AC3E}">
        <p14:creationId xmlns:p14="http://schemas.microsoft.com/office/powerpoint/2010/main" val="18681107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54C10-A44B-461D-8281-1A7B93ED0B40}" type="datetimeFigureOut">
              <a:rPr lang="en-GB" smtClean="0"/>
              <a:t>12/12/2017</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9CD31-C00A-4C52-A7C6-557B1F7662E2}" type="slidenum">
              <a:rPr lang="en-GB" smtClean="0"/>
              <a:t>‹#›</a:t>
            </a:fld>
            <a:endParaRPr lang="en-GB"/>
          </a:p>
        </p:txBody>
      </p:sp>
    </p:spTree>
    <p:extLst>
      <p:ext uri="{BB962C8B-B14F-4D97-AF65-F5344CB8AC3E}">
        <p14:creationId xmlns:p14="http://schemas.microsoft.com/office/powerpoint/2010/main" val="2755398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39CD31-C00A-4C52-A7C6-557B1F7662E2}" type="slidenum">
              <a:rPr lang="en-GB" smtClean="0"/>
              <a:t>16</a:t>
            </a:fld>
            <a:endParaRPr lang="en-GB"/>
          </a:p>
        </p:txBody>
      </p:sp>
    </p:spTree>
    <p:extLst>
      <p:ext uri="{BB962C8B-B14F-4D97-AF65-F5344CB8AC3E}">
        <p14:creationId xmlns:p14="http://schemas.microsoft.com/office/powerpoint/2010/main" val="48258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23910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Cont6Cont">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n-US" sz="1800" kern="1200" cap="none" spc="-100" baseline="0" smtClean="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15" name="Pre"/>
          <p:cNvSpPr>
            <a:spLocks noGrp="1"/>
          </p:cNvSpPr>
          <p:nvPr>
            <p:ph sz="quarter" idx="14" hasCustomPrompt="1"/>
          </p:nvPr>
        </p:nvSpPr>
        <p:spPr>
          <a:xfrm>
            <a:off x="467544" y="836712"/>
            <a:ext cx="8207375" cy="576064"/>
          </a:xfrm>
          <a:noFill/>
          <a:ln>
            <a:noFill/>
          </a:ln>
        </p:spPr>
        <p:txBody>
          <a:bodyPr anchor="t">
            <a:normAutofit/>
          </a:bodyPr>
          <a:lstStyle>
            <a:lvl1pPr marL="114300" indent="0">
              <a:buNone/>
              <a:defRPr sz="1000"/>
            </a:lvl1pPr>
          </a:lstStyle>
          <a:p>
            <a:pPr lvl="0"/>
            <a:r>
              <a:rPr lang="en-US" smtClean="0"/>
              <a:t>Pre Comment</a:t>
            </a:r>
            <a:endParaRPr lang="el-GR"/>
          </a:p>
        </p:txBody>
      </p:sp>
      <p:sp>
        <p:nvSpPr>
          <p:cNvPr id="17" name="Cont1"/>
          <p:cNvSpPr>
            <a:spLocks noGrp="1"/>
          </p:cNvSpPr>
          <p:nvPr>
            <p:ph sz="quarter" idx="16"/>
          </p:nvPr>
        </p:nvSpPr>
        <p:spPr>
          <a:xfrm>
            <a:off x="404345" y="1428961"/>
            <a:ext cx="2734767" cy="1567992"/>
          </a:xfrm>
          <a:noFill/>
          <a:ln>
            <a:noFill/>
          </a:ln>
        </p:spPr>
        <p:txBody>
          <a:bodyPr anchor="ctr"/>
          <a:lstStyle>
            <a:lvl1pPr marL="114300" indent="0">
              <a:buNone/>
              <a:defRPr/>
            </a:lvl1pPr>
          </a:lstStyle>
          <a:p>
            <a:pPr lvl="0"/>
            <a:r>
              <a:rPr lang="en-US" smtClean="0"/>
              <a:t>Click to edit Master text styles</a:t>
            </a:r>
          </a:p>
        </p:txBody>
      </p:sp>
      <p:sp>
        <p:nvSpPr>
          <p:cNvPr id="18" name="Cont2"/>
          <p:cNvSpPr>
            <a:spLocks noGrp="1"/>
          </p:cNvSpPr>
          <p:nvPr>
            <p:ph sz="quarter" idx="18"/>
          </p:nvPr>
        </p:nvSpPr>
        <p:spPr>
          <a:xfrm>
            <a:off x="3186844" y="1416106"/>
            <a:ext cx="2734767" cy="1581839"/>
          </a:xfrm>
          <a:noFill/>
          <a:ln>
            <a:noFill/>
          </a:ln>
        </p:spPr>
        <p:txBody>
          <a:bodyPr anchor="ctr"/>
          <a:lstStyle>
            <a:lvl1pPr marL="114300" indent="0">
              <a:buNone/>
              <a:defRPr/>
            </a:lvl1pPr>
          </a:lstStyle>
          <a:p>
            <a:pPr lvl="0"/>
            <a:r>
              <a:rPr lang="en-US" smtClean="0"/>
              <a:t>Click to edit Master text styles</a:t>
            </a:r>
          </a:p>
        </p:txBody>
      </p:sp>
      <p:sp>
        <p:nvSpPr>
          <p:cNvPr id="19" name="Cont3"/>
          <p:cNvSpPr>
            <a:spLocks noGrp="1"/>
          </p:cNvSpPr>
          <p:nvPr>
            <p:ph sz="quarter" idx="19"/>
          </p:nvPr>
        </p:nvSpPr>
        <p:spPr>
          <a:xfrm>
            <a:off x="5971700" y="1412776"/>
            <a:ext cx="2734767" cy="1585427"/>
          </a:xfrm>
          <a:noFill/>
          <a:ln>
            <a:noFill/>
          </a:ln>
        </p:spPr>
        <p:txBody>
          <a:bodyPr anchor="ctr"/>
          <a:lstStyle>
            <a:lvl1pPr marL="114300" indent="0">
              <a:buNone/>
              <a:defRPr/>
            </a:lvl1pPr>
          </a:lstStyle>
          <a:p>
            <a:pPr lvl="0"/>
            <a:r>
              <a:rPr lang="en-US" smtClean="0"/>
              <a:t>Click to edit Master text styles</a:t>
            </a:r>
          </a:p>
        </p:txBody>
      </p:sp>
      <p:sp>
        <p:nvSpPr>
          <p:cNvPr id="20" name="Cont4"/>
          <p:cNvSpPr>
            <a:spLocks noGrp="1"/>
          </p:cNvSpPr>
          <p:nvPr>
            <p:ph sz="quarter" idx="20"/>
          </p:nvPr>
        </p:nvSpPr>
        <p:spPr>
          <a:xfrm>
            <a:off x="403628" y="2996953"/>
            <a:ext cx="2734767" cy="1567992"/>
          </a:xfrm>
          <a:noFill/>
          <a:ln>
            <a:noFill/>
          </a:ln>
        </p:spPr>
        <p:txBody>
          <a:bodyPr anchor="ctr"/>
          <a:lstStyle>
            <a:lvl1pPr marL="114300" indent="0">
              <a:buNone/>
              <a:defRPr/>
            </a:lvl1pPr>
          </a:lstStyle>
          <a:p>
            <a:pPr lvl="0"/>
            <a:r>
              <a:rPr lang="en-US" smtClean="0"/>
              <a:t>Click to edit Master text styles</a:t>
            </a:r>
          </a:p>
        </p:txBody>
      </p:sp>
      <p:sp>
        <p:nvSpPr>
          <p:cNvPr id="21" name="Cont5"/>
          <p:cNvSpPr>
            <a:spLocks noGrp="1"/>
          </p:cNvSpPr>
          <p:nvPr>
            <p:ph sz="quarter" idx="21"/>
          </p:nvPr>
        </p:nvSpPr>
        <p:spPr>
          <a:xfrm>
            <a:off x="3197293" y="2996953"/>
            <a:ext cx="2734767" cy="1567992"/>
          </a:xfrm>
          <a:noFill/>
          <a:ln>
            <a:noFill/>
          </a:ln>
        </p:spPr>
        <p:txBody>
          <a:bodyPr anchor="ctr"/>
          <a:lstStyle>
            <a:lvl1pPr marL="114300" indent="0">
              <a:buNone/>
              <a:defRPr/>
            </a:lvl1pPr>
          </a:lstStyle>
          <a:p>
            <a:pPr lvl="0"/>
            <a:r>
              <a:rPr lang="en-US" smtClean="0"/>
              <a:t>Click to edit Master text styles</a:t>
            </a:r>
          </a:p>
        </p:txBody>
      </p:sp>
      <p:sp>
        <p:nvSpPr>
          <p:cNvPr id="22" name="Cont6"/>
          <p:cNvSpPr>
            <a:spLocks noGrp="1"/>
          </p:cNvSpPr>
          <p:nvPr>
            <p:ph sz="quarter" idx="22"/>
          </p:nvPr>
        </p:nvSpPr>
        <p:spPr>
          <a:xfrm>
            <a:off x="5971700" y="2996953"/>
            <a:ext cx="2734767" cy="1567992"/>
          </a:xfrm>
          <a:noFill/>
          <a:ln>
            <a:noFill/>
          </a:ln>
        </p:spPr>
        <p:txBody>
          <a:bodyPr anchor="ctr"/>
          <a:lstStyle>
            <a:lvl1pPr marL="114300" indent="0">
              <a:buNone/>
              <a:defRPr/>
            </a:lvl1pPr>
          </a:lstStyle>
          <a:p>
            <a:pPr lvl="0"/>
            <a:r>
              <a:rPr lang="en-US" smtClean="0"/>
              <a:t>Click to edit Master text styles</a:t>
            </a:r>
          </a:p>
        </p:txBody>
      </p:sp>
      <p:sp>
        <p:nvSpPr>
          <p:cNvPr id="23" name="PCont"/>
          <p:cNvSpPr>
            <a:spLocks noGrp="1"/>
          </p:cNvSpPr>
          <p:nvPr>
            <p:ph sz="quarter" idx="17"/>
          </p:nvPr>
        </p:nvSpPr>
        <p:spPr>
          <a:xfrm>
            <a:off x="467544" y="4581128"/>
            <a:ext cx="8207375" cy="2232248"/>
          </a:xfrm>
          <a:noFill/>
          <a:ln>
            <a:noFill/>
          </a:ln>
        </p:spPr>
        <p:txBody>
          <a:bodyPr anchor="t">
            <a:normAutofit/>
          </a:bodyPr>
          <a:lstStyle>
            <a:lvl1pPr marL="114300" indent="0">
              <a:buNone/>
              <a:defRPr sz="1000"/>
            </a:lvl1pPr>
          </a:lstStyle>
          <a:p>
            <a:pPr lvl="0"/>
            <a:r>
              <a:rPr lang="en-US" smtClean="0"/>
              <a:t>Click to edit Master text styles</a:t>
            </a:r>
          </a:p>
        </p:txBody>
      </p:sp>
      <p:sp>
        <p:nvSpPr>
          <p:cNvPr id="12"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14" name="RepTitle"/>
          <p:cNvSpPr>
            <a:spLocks noGrp="1"/>
          </p:cNvSpPr>
          <p:nvPr>
            <p:ph sz="quarter" idx="23"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16" name="MetaFoot"/>
          <p:cNvSpPr>
            <a:spLocks noGrp="1"/>
          </p:cNvSpPr>
          <p:nvPr>
            <p:ph sz="quarter" idx="15"/>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9936996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
    <p:spTree>
      <p:nvGrpSpPr>
        <p:cNvPr id="1" name=""/>
        <p:cNvGrpSpPr/>
        <p:nvPr/>
      </p:nvGrpSpPr>
      <p:grpSpPr>
        <a:xfrm>
          <a:off x="0" y="0"/>
          <a:ext cx="0" cy="0"/>
          <a:chOff x="0" y="0"/>
          <a:chExt cx="0" cy="0"/>
        </a:xfrm>
      </p:grpSpPr>
      <p:sp>
        <p:nvSpPr>
          <p:cNvPr id="3" name="Cont1"/>
          <p:cNvSpPr>
            <a:spLocks noGrp="1"/>
          </p:cNvSpPr>
          <p:nvPr>
            <p:ph sz="quarter" idx="10"/>
          </p:nvPr>
        </p:nvSpPr>
        <p:spPr>
          <a:xfrm>
            <a:off x="395536" y="476672"/>
            <a:ext cx="8352606" cy="6048672"/>
          </a:xfrm>
          <a:noFill/>
          <a:ln>
            <a:noFill/>
          </a:ln>
        </p:spPr>
        <p:txBody>
          <a:bodyPr anchor="t">
            <a:normAutofit/>
          </a:bodyPr>
          <a:lstStyle>
            <a:lvl1pPr marL="114300" indent="0">
              <a:buNone/>
              <a:defRPr sz="1200">
                <a:solidFill>
                  <a:schemeClr val="tx1"/>
                </a:solidFill>
              </a:defRPr>
            </a:lvl1pPr>
            <a:lvl4pPr marL="1051560" indent="0">
              <a:buNone/>
              <a:defRPr/>
            </a:lvl4pPr>
            <a:lvl5pPr marL="1325880" indent="0">
              <a:buNone/>
              <a:defRPr/>
            </a:lvl5pPr>
          </a:lstStyle>
          <a:p>
            <a:pPr lvl="0"/>
            <a:r>
              <a:rPr lang="en-US" smtClean="0"/>
              <a:t>Click to edit Master text styles</a:t>
            </a:r>
          </a:p>
        </p:txBody>
      </p:sp>
      <p:sp>
        <p:nvSpPr>
          <p:cNvPr id="5"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6" name="RepTitle"/>
          <p:cNvSpPr>
            <a:spLocks noGrp="1"/>
          </p:cNvSpPr>
          <p:nvPr>
            <p:ph sz="quarter" idx="14"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8" name="MetaFoot"/>
          <p:cNvSpPr>
            <a:spLocks noGrp="1"/>
          </p:cNvSpPr>
          <p:nvPr>
            <p:ph sz="quarter" idx="15"/>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22420463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PS">
    <p:spTree>
      <p:nvGrpSpPr>
        <p:cNvPr id="1" name=""/>
        <p:cNvGrpSpPr/>
        <p:nvPr/>
      </p:nvGrpSpPr>
      <p:grpSpPr>
        <a:xfrm>
          <a:off x="0" y="0"/>
          <a:ext cx="0" cy="0"/>
          <a:chOff x="0" y="0"/>
          <a:chExt cx="0" cy="0"/>
        </a:xfrm>
      </p:grpSpPr>
      <p:sp>
        <p:nvSpPr>
          <p:cNvPr id="6" name="RepTitle"/>
          <p:cNvSpPr>
            <a:spLocks noGrp="1"/>
          </p:cNvSpPr>
          <p:nvPr>
            <p:ph sz="quarter" idx="14"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Tree>
    <p:extLst>
      <p:ext uri="{BB962C8B-B14F-4D97-AF65-F5344CB8AC3E}">
        <p14:creationId xmlns:p14="http://schemas.microsoft.com/office/powerpoint/2010/main" val="4817493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txBody>
          <a:bodyPr>
            <a:normAutofit/>
          </a:bodyPr>
          <a:lstStyle>
            <a:lvl1pPr>
              <a:defRPr sz="1800">
                <a:solidFill>
                  <a:schemeClr val="tx1"/>
                </a:solidFill>
                <a:latin typeface="+mn-lt"/>
                <a:cs typeface="Arial" pitchFamily="34" charset="0"/>
              </a:defRPr>
            </a:lvl1pPr>
          </a:lstStyle>
          <a:p>
            <a:r>
              <a:rPr lang="en-US" smtClean="0"/>
              <a:t>Click to edit Master title style</a:t>
            </a:r>
            <a:endParaRPr lang="el-GR"/>
          </a:p>
        </p:txBody>
      </p:sp>
      <p:sp>
        <p:nvSpPr>
          <p:cNvPr id="5" name="Cont1"/>
          <p:cNvSpPr>
            <a:spLocks noGrp="1"/>
          </p:cNvSpPr>
          <p:nvPr>
            <p:ph sz="quarter" idx="10"/>
          </p:nvPr>
        </p:nvSpPr>
        <p:spPr>
          <a:xfrm>
            <a:off x="468313" y="908050"/>
            <a:ext cx="8207375" cy="5400675"/>
          </a:xfrm>
          <a:noFill/>
          <a:ln>
            <a:noFill/>
          </a:ln>
        </p:spPr>
        <p:txBody>
          <a:bodyPr anchor="t">
            <a:normAutofit/>
          </a:bodyPr>
          <a:lstStyle>
            <a:lvl1pPr marL="0" indent="0">
              <a:buNone/>
              <a:defRPr sz="1200">
                <a:solidFill>
                  <a:schemeClr val="tx1"/>
                </a:solidFill>
                <a:latin typeface="+mn-lt"/>
                <a:cs typeface="Times New Roman" pitchFamily="18" charset="0"/>
              </a:defRPr>
            </a:lvl1pPr>
            <a:lvl2pPr algn="just">
              <a:defRPr/>
            </a:lvl2pPr>
            <a:lvl3pPr algn="just">
              <a:defRPr/>
            </a:lvl3pPr>
          </a:lstStyle>
          <a:p>
            <a:pPr lvl="0"/>
            <a:r>
              <a:rPr lang="en-US" smtClean="0"/>
              <a:t>Click to edit Master text styles</a:t>
            </a:r>
          </a:p>
        </p:txBody>
      </p:sp>
      <p:sp>
        <p:nvSpPr>
          <p:cNvPr id="6"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4" name="RepTitle"/>
          <p:cNvSpPr>
            <a:spLocks noGrp="1"/>
          </p:cNvSpPr>
          <p:nvPr>
            <p:ph sz="quarter" idx="14"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Tree>
    <p:extLst>
      <p:ext uri="{BB962C8B-B14F-4D97-AF65-F5344CB8AC3E}">
        <p14:creationId xmlns:p14="http://schemas.microsoft.com/office/powerpoint/2010/main" val="31514163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txBody>
          <a:bodyPr>
            <a:normAutofit/>
          </a:bodyPr>
          <a:lstStyle>
            <a:lvl1pPr>
              <a:defRPr sz="1800">
                <a:solidFill>
                  <a:schemeClr val="tx1"/>
                </a:solidFill>
                <a:latin typeface="+mn-lt"/>
                <a:cs typeface="Arial" pitchFamily="34" charset="0"/>
              </a:defRPr>
            </a:lvl1pPr>
          </a:lstStyle>
          <a:p>
            <a:r>
              <a:rPr lang="en-US" smtClean="0"/>
              <a:t>Click to edit Master title style</a:t>
            </a:r>
            <a:endParaRPr lang="el-GR"/>
          </a:p>
        </p:txBody>
      </p:sp>
      <p:sp>
        <p:nvSpPr>
          <p:cNvPr id="5" name="Cont1"/>
          <p:cNvSpPr>
            <a:spLocks noGrp="1"/>
          </p:cNvSpPr>
          <p:nvPr>
            <p:ph sz="quarter" idx="10"/>
          </p:nvPr>
        </p:nvSpPr>
        <p:spPr>
          <a:xfrm>
            <a:off x="468313" y="908050"/>
            <a:ext cx="8207375" cy="5400675"/>
          </a:xfrm>
          <a:noFill/>
          <a:ln>
            <a:noFill/>
          </a:ln>
        </p:spPr>
        <p:txBody>
          <a:bodyPr anchor="ctr">
            <a:normAutofit/>
          </a:bodyPr>
          <a:lstStyle>
            <a:lvl1pPr marL="0" indent="0">
              <a:buNone/>
              <a:defRPr sz="1200">
                <a:solidFill>
                  <a:schemeClr val="tx1"/>
                </a:solidFill>
                <a:latin typeface="+mn-lt"/>
                <a:cs typeface="Times New Roman" pitchFamily="18" charset="0"/>
              </a:defRPr>
            </a:lvl1pPr>
            <a:lvl2pPr algn="just">
              <a:defRPr/>
            </a:lvl2pPr>
            <a:lvl3pPr algn="just">
              <a:defRPr/>
            </a:lvl3pPr>
          </a:lstStyle>
          <a:p>
            <a:pPr lvl="0"/>
            <a:r>
              <a:rPr lang="en-US" smtClean="0"/>
              <a:t>Click to edit Master text styles</a:t>
            </a:r>
          </a:p>
        </p:txBody>
      </p:sp>
      <p:sp>
        <p:nvSpPr>
          <p:cNvPr id="6"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7" name="RepTitle"/>
          <p:cNvSpPr>
            <a:spLocks noGrp="1"/>
          </p:cNvSpPr>
          <p:nvPr>
            <p:ph sz="quarter" idx="14"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8" name="MetaFoot"/>
          <p:cNvSpPr>
            <a:spLocks noGrp="1"/>
          </p:cNvSpPr>
          <p:nvPr>
            <p:ph sz="quarter" idx="15"/>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663235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Cont">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l-GR" sz="1800" kern="1200" cap="none" spc="-100" baseline="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8"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6" name="Pre"/>
          <p:cNvSpPr>
            <a:spLocks noGrp="1"/>
          </p:cNvSpPr>
          <p:nvPr>
            <p:ph sz="quarter" idx="14"/>
          </p:nvPr>
        </p:nvSpPr>
        <p:spPr>
          <a:xfrm>
            <a:off x="467544" y="836712"/>
            <a:ext cx="8207375" cy="648072"/>
          </a:xfrm>
          <a:noFill/>
          <a:ln>
            <a:noFill/>
          </a:ln>
        </p:spPr>
        <p:txBody>
          <a:bodyPr anchor="t">
            <a:normAutofit/>
          </a:bodyPr>
          <a:lstStyle>
            <a:lvl1pPr marL="114300" indent="0">
              <a:buNone/>
              <a:defRPr sz="1000">
                <a:solidFill>
                  <a:schemeClr val="tx1"/>
                </a:solidFill>
              </a:defRPr>
            </a:lvl1pPr>
          </a:lstStyle>
          <a:p>
            <a:pPr lvl="0"/>
            <a:r>
              <a:rPr lang="en-US" smtClean="0"/>
              <a:t>Click to edit Master text styles</a:t>
            </a:r>
          </a:p>
        </p:txBody>
      </p:sp>
      <p:sp>
        <p:nvSpPr>
          <p:cNvPr id="7" name="Cont1"/>
          <p:cNvSpPr>
            <a:spLocks noGrp="1"/>
          </p:cNvSpPr>
          <p:nvPr>
            <p:ph sz="quarter" idx="15"/>
          </p:nvPr>
        </p:nvSpPr>
        <p:spPr>
          <a:xfrm>
            <a:off x="467544" y="1556792"/>
            <a:ext cx="8207375" cy="4824536"/>
          </a:xfrm>
          <a:noFill/>
          <a:ln>
            <a:noFill/>
          </a:ln>
        </p:spPr>
        <p:txBody>
          <a:bodyPr>
            <a:normAutofit/>
          </a:bodyPr>
          <a:lstStyle>
            <a:lvl1pPr marL="114300" indent="0">
              <a:buNone/>
              <a:defRPr sz="1200"/>
            </a:lvl1pPr>
          </a:lstStyle>
          <a:p>
            <a:pPr lvl="0"/>
            <a:r>
              <a:rPr lang="en-US" smtClean="0"/>
              <a:t>Click to edit Master text styles</a:t>
            </a:r>
          </a:p>
        </p:txBody>
      </p:sp>
      <p:sp>
        <p:nvSpPr>
          <p:cNvPr id="10" name="RepTitle"/>
          <p:cNvSpPr>
            <a:spLocks noGrp="1"/>
          </p:cNvSpPr>
          <p:nvPr>
            <p:ph sz="quarter" idx="16"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9" name="MetaFoot"/>
          <p:cNvSpPr>
            <a:spLocks noGrp="1"/>
          </p:cNvSpPr>
          <p:nvPr>
            <p:ph sz="quarter" idx="17"/>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22112040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Cont">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n-US" sz="1800" kern="1200" cap="none" spc="-100" baseline="0" smtClean="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9" name="Cont1"/>
          <p:cNvSpPr>
            <a:spLocks noGrp="1"/>
          </p:cNvSpPr>
          <p:nvPr>
            <p:ph sz="quarter" idx="14"/>
          </p:nvPr>
        </p:nvSpPr>
        <p:spPr>
          <a:xfrm>
            <a:off x="467544" y="836712"/>
            <a:ext cx="8207375" cy="3096344"/>
          </a:xfrm>
        </p:spPr>
        <p:txBody>
          <a:bodyPr anchor="ctr">
            <a:normAutofit/>
          </a:bodyPr>
          <a:lstStyle>
            <a:lvl1pPr marL="114300" indent="0">
              <a:buNone/>
              <a:defRPr sz="1200"/>
            </a:lvl1pPr>
          </a:lstStyle>
          <a:p>
            <a:pPr lvl="0"/>
            <a:r>
              <a:rPr lang="en-US" smtClean="0"/>
              <a:t>Click to edit Master text styles</a:t>
            </a:r>
          </a:p>
        </p:txBody>
      </p:sp>
      <p:sp>
        <p:nvSpPr>
          <p:cNvPr id="10" name="PCont"/>
          <p:cNvSpPr>
            <a:spLocks noGrp="1"/>
          </p:cNvSpPr>
          <p:nvPr>
            <p:ph sz="quarter" idx="15"/>
          </p:nvPr>
        </p:nvSpPr>
        <p:spPr>
          <a:xfrm>
            <a:off x="467544" y="4005064"/>
            <a:ext cx="8207375" cy="2376264"/>
          </a:xfrm>
          <a:noFill/>
          <a:ln>
            <a:noFill/>
          </a:ln>
        </p:spPr>
        <p:txBody>
          <a:bodyPr anchor="t">
            <a:normAutofit/>
          </a:bodyPr>
          <a:lstStyle>
            <a:lvl1pPr marL="114300" indent="0">
              <a:buNone/>
              <a:defRPr sz="1000">
                <a:solidFill>
                  <a:schemeClr val="tx1"/>
                </a:solidFill>
              </a:defRPr>
            </a:lvl1pPr>
          </a:lstStyle>
          <a:p>
            <a:pPr lvl="0"/>
            <a:r>
              <a:rPr lang="en-US" smtClean="0"/>
              <a:t>Click to edit Master text styles</a:t>
            </a:r>
          </a:p>
        </p:txBody>
      </p:sp>
      <p:sp>
        <p:nvSpPr>
          <p:cNvPr id="6"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8" name="RepTitle"/>
          <p:cNvSpPr>
            <a:spLocks noGrp="1"/>
          </p:cNvSpPr>
          <p:nvPr>
            <p:ph sz="quarter" idx="16"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11" name="MetaFoot"/>
          <p:cNvSpPr>
            <a:spLocks noGrp="1"/>
          </p:cNvSpPr>
          <p:nvPr>
            <p:ph sz="quarter" idx="17"/>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10203465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eContCont">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n-US" sz="1800" kern="1200" cap="none" spc="-100" baseline="0" smtClean="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13" name="Pre"/>
          <p:cNvSpPr>
            <a:spLocks noGrp="1"/>
          </p:cNvSpPr>
          <p:nvPr>
            <p:ph sz="quarter" idx="16"/>
          </p:nvPr>
        </p:nvSpPr>
        <p:spPr>
          <a:xfrm>
            <a:off x="469081" y="836712"/>
            <a:ext cx="8207375" cy="648072"/>
          </a:xfrm>
          <a:noFill/>
          <a:ln>
            <a:noFill/>
          </a:ln>
        </p:spPr>
        <p:txBody>
          <a:bodyPr anchor="t">
            <a:normAutofit/>
          </a:bodyPr>
          <a:lstStyle>
            <a:lvl1pPr marL="114300" indent="0">
              <a:buNone/>
              <a:defRPr sz="1000"/>
            </a:lvl1pPr>
          </a:lstStyle>
          <a:p>
            <a:pPr lvl="0"/>
            <a:r>
              <a:rPr lang="en-US" smtClean="0"/>
              <a:t>Click to edit Master text styles</a:t>
            </a:r>
          </a:p>
        </p:txBody>
      </p:sp>
      <p:sp>
        <p:nvSpPr>
          <p:cNvPr id="7" name="Cont1"/>
          <p:cNvSpPr>
            <a:spLocks noGrp="1"/>
          </p:cNvSpPr>
          <p:nvPr>
            <p:ph sz="quarter" idx="15"/>
          </p:nvPr>
        </p:nvSpPr>
        <p:spPr>
          <a:xfrm>
            <a:off x="467544" y="1556792"/>
            <a:ext cx="8207375" cy="3240360"/>
          </a:xfrm>
        </p:spPr>
        <p:txBody>
          <a:bodyPr>
            <a:normAutofit/>
          </a:bodyPr>
          <a:lstStyle>
            <a:lvl1pPr marL="114300" indent="0">
              <a:buNone/>
              <a:defRPr sz="1200"/>
            </a:lvl1pPr>
          </a:lstStyle>
          <a:p>
            <a:pPr lvl="0"/>
            <a:r>
              <a:rPr lang="en-US" smtClean="0"/>
              <a:t>Click to edit Master text styles</a:t>
            </a:r>
          </a:p>
        </p:txBody>
      </p:sp>
      <p:sp>
        <p:nvSpPr>
          <p:cNvPr id="10" name="PCont"/>
          <p:cNvSpPr>
            <a:spLocks noGrp="1"/>
          </p:cNvSpPr>
          <p:nvPr>
            <p:ph sz="quarter" idx="14"/>
          </p:nvPr>
        </p:nvSpPr>
        <p:spPr>
          <a:xfrm>
            <a:off x="467544" y="4869160"/>
            <a:ext cx="8207375" cy="1512168"/>
          </a:xfrm>
          <a:noFill/>
          <a:ln>
            <a:noFill/>
          </a:ln>
        </p:spPr>
        <p:txBody>
          <a:bodyPr anchor="t">
            <a:normAutofit/>
          </a:bodyPr>
          <a:lstStyle>
            <a:lvl1pPr marL="114300" indent="0">
              <a:buNone/>
              <a:defRPr sz="1000">
                <a:solidFill>
                  <a:schemeClr val="tx1"/>
                </a:solidFill>
              </a:defRPr>
            </a:lvl1pPr>
          </a:lstStyle>
          <a:p>
            <a:pPr lvl="0"/>
            <a:r>
              <a:rPr lang="en-US" smtClean="0"/>
              <a:t>Click to edit Master text styles</a:t>
            </a:r>
          </a:p>
        </p:txBody>
      </p:sp>
      <p:sp>
        <p:nvSpPr>
          <p:cNvPr id="9"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11" name="RepTitle"/>
          <p:cNvSpPr>
            <a:spLocks noGrp="1"/>
          </p:cNvSpPr>
          <p:nvPr>
            <p:ph sz="quarter" idx="17"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12" name="MetaFoot"/>
          <p:cNvSpPr>
            <a:spLocks noGrp="1"/>
          </p:cNvSpPr>
          <p:nvPr>
            <p:ph sz="quarter" idx="18"/>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14421367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eCont6">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n-US" sz="1800" kern="1200" cap="none" spc="-100" baseline="0" smtClean="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15" name="Pre"/>
          <p:cNvSpPr>
            <a:spLocks noGrp="1"/>
          </p:cNvSpPr>
          <p:nvPr>
            <p:ph sz="quarter" idx="14" hasCustomPrompt="1"/>
          </p:nvPr>
        </p:nvSpPr>
        <p:spPr>
          <a:xfrm>
            <a:off x="467544" y="836712"/>
            <a:ext cx="8207375" cy="576064"/>
          </a:xfrm>
          <a:noFill/>
          <a:ln>
            <a:noFill/>
          </a:ln>
        </p:spPr>
        <p:txBody>
          <a:bodyPr anchor="t"/>
          <a:lstStyle>
            <a:lvl1pPr marL="114300" indent="0">
              <a:buNone/>
              <a:defRPr sz="1000">
                <a:solidFill>
                  <a:schemeClr val="tx1"/>
                </a:solidFill>
              </a:defRPr>
            </a:lvl1pPr>
          </a:lstStyle>
          <a:p>
            <a:pPr lvl="0"/>
            <a:r>
              <a:rPr lang="en-US" smtClean="0"/>
              <a:t>Pre Comment</a:t>
            </a:r>
            <a:endParaRPr lang="el-GR"/>
          </a:p>
        </p:txBody>
      </p:sp>
      <p:sp>
        <p:nvSpPr>
          <p:cNvPr id="16" name="Cont1"/>
          <p:cNvSpPr>
            <a:spLocks noGrp="1"/>
          </p:cNvSpPr>
          <p:nvPr>
            <p:ph sz="quarter" idx="16"/>
          </p:nvPr>
        </p:nvSpPr>
        <p:spPr>
          <a:xfrm>
            <a:off x="403628" y="1473363"/>
            <a:ext cx="2734767" cy="2638290"/>
          </a:xfrm>
          <a:noFill/>
          <a:ln>
            <a:noFill/>
          </a:ln>
        </p:spPr>
        <p:txBody>
          <a:bodyPr anchor="ctr"/>
          <a:lstStyle>
            <a:lvl1pPr marL="114300" indent="0">
              <a:buNone/>
              <a:defRPr/>
            </a:lvl1pPr>
          </a:lstStyle>
          <a:p>
            <a:pPr lvl="0"/>
            <a:r>
              <a:rPr lang="en-US" smtClean="0"/>
              <a:t>Click to edit Master text styles</a:t>
            </a:r>
          </a:p>
        </p:txBody>
      </p:sp>
      <p:sp>
        <p:nvSpPr>
          <p:cNvPr id="17" name="Cont2"/>
          <p:cNvSpPr>
            <a:spLocks noGrp="1"/>
          </p:cNvSpPr>
          <p:nvPr>
            <p:ph sz="quarter" idx="18"/>
          </p:nvPr>
        </p:nvSpPr>
        <p:spPr>
          <a:xfrm>
            <a:off x="3178035" y="1476692"/>
            <a:ext cx="2734767" cy="2661589"/>
          </a:xfrm>
          <a:noFill/>
          <a:ln>
            <a:noFill/>
          </a:ln>
        </p:spPr>
        <p:txBody>
          <a:bodyPr anchor="ctr"/>
          <a:lstStyle>
            <a:lvl1pPr marL="114300" indent="0">
              <a:buNone/>
              <a:defRPr/>
            </a:lvl1pPr>
          </a:lstStyle>
          <a:p>
            <a:pPr lvl="0"/>
            <a:r>
              <a:rPr lang="en-US" smtClean="0"/>
              <a:t>Click to edit Master text styles</a:t>
            </a:r>
          </a:p>
        </p:txBody>
      </p:sp>
      <p:sp>
        <p:nvSpPr>
          <p:cNvPr id="18" name="Cont3"/>
          <p:cNvSpPr>
            <a:spLocks noGrp="1"/>
          </p:cNvSpPr>
          <p:nvPr>
            <p:ph sz="quarter" idx="19"/>
          </p:nvPr>
        </p:nvSpPr>
        <p:spPr>
          <a:xfrm>
            <a:off x="5962891" y="1481454"/>
            <a:ext cx="2734767" cy="2667626"/>
          </a:xfrm>
          <a:noFill/>
          <a:ln>
            <a:noFill/>
          </a:ln>
        </p:spPr>
        <p:txBody>
          <a:bodyPr anchor="ctr"/>
          <a:lstStyle>
            <a:lvl1pPr marL="114300" indent="0">
              <a:buNone/>
              <a:defRPr/>
            </a:lvl1pPr>
          </a:lstStyle>
          <a:p>
            <a:pPr lvl="0"/>
            <a:r>
              <a:rPr lang="en-US" smtClean="0"/>
              <a:t>Click to edit Master text styles</a:t>
            </a:r>
          </a:p>
        </p:txBody>
      </p:sp>
      <p:sp>
        <p:nvSpPr>
          <p:cNvPr id="19" name="Cont4"/>
          <p:cNvSpPr>
            <a:spLocks noGrp="1"/>
          </p:cNvSpPr>
          <p:nvPr>
            <p:ph sz="quarter" idx="20"/>
          </p:nvPr>
        </p:nvSpPr>
        <p:spPr>
          <a:xfrm>
            <a:off x="395536" y="4149080"/>
            <a:ext cx="2734767" cy="2664296"/>
          </a:xfrm>
          <a:noFill/>
          <a:ln>
            <a:noFill/>
          </a:ln>
        </p:spPr>
        <p:txBody>
          <a:bodyPr anchor="ctr"/>
          <a:lstStyle>
            <a:lvl1pPr marL="114300" indent="0">
              <a:buNone/>
              <a:defRPr/>
            </a:lvl1pPr>
          </a:lstStyle>
          <a:p>
            <a:pPr lvl="0"/>
            <a:r>
              <a:rPr lang="en-US" smtClean="0"/>
              <a:t>Click to edit Master text styles</a:t>
            </a:r>
          </a:p>
        </p:txBody>
      </p:sp>
      <p:sp>
        <p:nvSpPr>
          <p:cNvPr id="20" name="Cont5"/>
          <p:cNvSpPr>
            <a:spLocks noGrp="1"/>
          </p:cNvSpPr>
          <p:nvPr>
            <p:ph sz="quarter" idx="21"/>
          </p:nvPr>
        </p:nvSpPr>
        <p:spPr>
          <a:xfrm>
            <a:off x="3189201" y="4149080"/>
            <a:ext cx="2734767" cy="2664296"/>
          </a:xfrm>
          <a:noFill/>
          <a:ln>
            <a:noFill/>
          </a:ln>
        </p:spPr>
        <p:txBody>
          <a:bodyPr anchor="ctr"/>
          <a:lstStyle>
            <a:lvl1pPr marL="114300" indent="0">
              <a:buNone/>
              <a:defRPr/>
            </a:lvl1pPr>
          </a:lstStyle>
          <a:p>
            <a:pPr lvl="0"/>
            <a:r>
              <a:rPr lang="en-US" smtClean="0"/>
              <a:t>Click to edit Master text styles</a:t>
            </a:r>
          </a:p>
        </p:txBody>
      </p:sp>
      <p:sp>
        <p:nvSpPr>
          <p:cNvPr id="21" name="Cont6"/>
          <p:cNvSpPr>
            <a:spLocks noGrp="1"/>
          </p:cNvSpPr>
          <p:nvPr>
            <p:ph sz="quarter" idx="22"/>
          </p:nvPr>
        </p:nvSpPr>
        <p:spPr>
          <a:xfrm>
            <a:off x="5963608" y="4149080"/>
            <a:ext cx="2734767" cy="2664296"/>
          </a:xfrm>
          <a:noFill/>
          <a:ln>
            <a:noFill/>
          </a:ln>
        </p:spPr>
        <p:txBody>
          <a:bodyPr anchor="ctr"/>
          <a:lstStyle>
            <a:lvl1pPr marL="114300" indent="0">
              <a:buNone/>
              <a:defRPr/>
            </a:lvl1pPr>
          </a:lstStyle>
          <a:p>
            <a:pPr lvl="0"/>
            <a:r>
              <a:rPr lang="en-US" smtClean="0"/>
              <a:t>Click to edit Master text styles</a:t>
            </a:r>
          </a:p>
        </p:txBody>
      </p:sp>
      <p:sp>
        <p:nvSpPr>
          <p:cNvPr id="11"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13" name="RepTitle"/>
          <p:cNvSpPr>
            <a:spLocks noGrp="1"/>
          </p:cNvSpPr>
          <p:nvPr>
            <p:ph sz="quarter" idx="23"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14" name="MetaFoot"/>
          <p:cNvSpPr>
            <a:spLocks noGrp="1"/>
          </p:cNvSpPr>
          <p:nvPr>
            <p:ph sz="quarter" idx="15"/>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17912739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6">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n-US" sz="1800" kern="1200" cap="none" spc="-100" baseline="0" smtClean="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15" name="Cont1"/>
          <p:cNvSpPr>
            <a:spLocks noGrp="1"/>
          </p:cNvSpPr>
          <p:nvPr>
            <p:ph sz="quarter" idx="16"/>
          </p:nvPr>
        </p:nvSpPr>
        <p:spPr>
          <a:xfrm>
            <a:off x="404345" y="852896"/>
            <a:ext cx="2734767" cy="2848645"/>
          </a:xfrm>
          <a:noFill/>
          <a:ln>
            <a:noFill/>
          </a:ln>
        </p:spPr>
        <p:txBody>
          <a:bodyPr anchor="ctr"/>
          <a:lstStyle>
            <a:lvl1pPr marL="114300" indent="0">
              <a:buNone/>
              <a:defRPr/>
            </a:lvl1pPr>
          </a:lstStyle>
          <a:p>
            <a:pPr lvl="0"/>
            <a:r>
              <a:rPr lang="en-US" smtClean="0"/>
              <a:t>Click to edit Master text styles</a:t>
            </a:r>
          </a:p>
        </p:txBody>
      </p:sp>
      <p:sp>
        <p:nvSpPr>
          <p:cNvPr id="16" name="Cont2"/>
          <p:cNvSpPr>
            <a:spLocks noGrp="1"/>
          </p:cNvSpPr>
          <p:nvPr>
            <p:ph sz="quarter" idx="18"/>
          </p:nvPr>
        </p:nvSpPr>
        <p:spPr>
          <a:xfrm>
            <a:off x="3186844" y="840042"/>
            <a:ext cx="2734767" cy="2873802"/>
          </a:xfrm>
          <a:noFill/>
          <a:ln>
            <a:noFill/>
          </a:ln>
        </p:spPr>
        <p:txBody>
          <a:bodyPr anchor="ctr"/>
          <a:lstStyle>
            <a:lvl1pPr marL="114300" indent="0">
              <a:buNone/>
              <a:defRPr/>
            </a:lvl1pPr>
          </a:lstStyle>
          <a:p>
            <a:pPr lvl="0"/>
            <a:r>
              <a:rPr lang="en-US" smtClean="0"/>
              <a:t>Click to edit Master text styles</a:t>
            </a:r>
          </a:p>
        </p:txBody>
      </p:sp>
      <p:sp>
        <p:nvSpPr>
          <p:cNvPr id="17" name="Cont3"/>
          <p:cNvSpPr>
            <a:spLocks noGrp="1"/>
          </p:cNvSpPr>
          <p:nvPr>
            <p:ph sz="quarter" idx="19"/>
          </p:nvPr>
        </p:nvSpPr>
        <p:spPr>
          <a:xfrm>
            <a:off x="5971700" y="836712"/>
            <a:ext cx="2734767" cy="2880320"/>
          </a:xfrm>
          <a:noFill/>
          <a:ln>
            <a:noFill/>
          </a:ln>
        </p:spPr>
        <p:txBody>
          <a:bodyPr anchor="ctr"/>
          <a:lstStyle>
            <a:lvl1pPr marL="114300" indent="0">
              <a:buNone/>
              <a:defRPr/>
            </a:lvl1pPr>
          </a:lstStyle>
          <a:p>
            <a:pPr lvl="0"/>
            <a:r>
              <a:rPr lang="en-US" smtClean="0"/>
              <a:t>Click to edit Master text styles</a:t>
            </a:r>
          </a:p>
        </p:txBody>
      </p:sp>
      <p:sp>
        <p:nvSpPr>
          <p:cNvPr id="18" name="Cont4"/>
          <p:cNvSpPr>
            <a:spLocks noGrp="1"/>
          </p:cNvSpPr>
          <p:nvPr>
            <p:ph sz="quarter" idx="20"/>
          </p:nvPr>
        </p:nvSpPr>
        <p:spPr>
          <a:xfrm>
            <a:off x="403628" y="3717032"/>
            <a:ext cx="2734767" cy="2880320"/>
          </a:xfrm>
          <a:noFill/>
          <a:ln>
            <a:noFill/>
          </a:ln>
        </p:spPr>
        <p:txBody>
          <a:bodyPr anchor="ctr"/>
          <a:lstStyle>
            <a:lvl1pPr marL="114300" indent="0">
              <a:buNone/>
              <a:defRPr/>
            </a:lvl1pPr>
          </a:lstStyle>
          <a:p>
            <a:pPr lvl="0"/>
            <a:r>
              <a:rPr lang="en-US" smtClean="0"/>
              <a:t>Click to edit Master text styles</a:t>
            </a:r>
          </a:p>
        </p:txBody>
      </p:sp>
      <p:sp>
        <p:nvSpPr>
          <p:cNvPr id="19" name="Cont5"/>
          <p:cNvSpPr>
            <a:spLocks noGrp="1"/>
          </p:cNvSpPr>
          <p:nvPr>
            <p:ph sz="quarter" idx="21"/>
          </p:nvPr>
        </p:nvSpPr>
        <p:spPr>
          <a:xfrm>
            <a:off x="3197293" y="3717032"/>
            <a:ext cx="2734767" cy="2880320"/>
          </a:xfrm>
          <a:noFill/>
          <a:ln>
            <a:noFill/>
          </a:ln>
        </p:spPr>
        <p:txBody>
          <a:bodyPr anchor="ctr"/>
          <a:lstStyle>
            <a:lvl1pPr marL="114300" indent="0">
              <a:buNone/>
              <a:defRPr/>
            </a:lvl1pPr>
          </a:lstStyle>
          <a:p>
            <a:pPr lvl="0"/>
            <a:r>
              <a:rPr lang="en-US" smtClean="0"/>
              <a:t>Click to edit Master text styles</a:t>
            </a:r>
          </a:p>
        </p:txBody>
      </p:sp>
      <p:sp>
        <p:nvSpPr>
          <p:cNvPr id="20" name="Cont6"/>
          <p:cNvSpPr>
            <a:spLocks noGrp="1"/>
          </p:cNvSpPr>
          <p:nvPr>
            <p:ph sz="quarter" idx="22"/>
          </p:nvPr>
        </p:nvSpPr>
        <p:spPr>
          <a:xfrm>
            <a:off x="5971700" y="3717032"/>
            <a:ext cx="2734767" cy="2880320"/>
          </a:xfrm>
          <a:noFill/>
          <a:ln>
            <a:noFill/>
          </a:ln>
        </p:spPr>
        <p:txBody>
          <a:bodyPr anchor="ctr"/>
          <a:lstStyle>
            <a:lvl1pPr marL="114300" indent="0">
              <a:buNone/>
              <a:defRPr/>
            </a:lvl1pPr>
          </a:lstStyle>
          <a:p>
            <a:pPr lvl="0"/>
            <a:r>
              <a:rPr lang="en-US" smtClean="0"/>
              <a:t>Click to edit Master text styles</a:t>
            </a:r>
          </a:p>
        </p:txBody>
      </p:sp>
      <p:sp>
        <p:nvSpPr>
          <p:cNvPr id="10"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12" name="RepTitle"/>
          <p:cNvSpPr>
            <a:spLocks noGrp="1"/>
          </p:cNvSpPr>
          <p:nvPr>
            <p:ph sz="quarter" idx="14"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13" name="MetaFoot"/>
          <p:cNvSpPr>
            <a:spLocks noGrp="1"/>
          </p:cNvSpPr>
          <p:nvPr>
            <p:ph sz="quarter" idx="15"/>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373590879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6Cont">
    <p:spTree>
      <p:nvGrpSpPr>
        <p:cNvPr id="1" name=""/>
        <p:cNvGrpSpPr/>
        <p:nvPr/>
      </p:nvGrpSpPr>
      <p:grpSpPr>
        <a:xfrm>
          <a:off x="0" y="0"/>
          <a:ext cx="0" cy="0"/>
          <a:chOff x="0" y="0"/>
          <a:chExt cx="0" cy="0"/>
        </a:xfrm>
      </p:grpSpPr>
      <p:sp>
        <p:nvSpPr>
          <p:cNvPr id="2" name="Title"/>
          <p:cNvSpPr>
            <a:spLocks noGrp="1"/>
          </p:cNvSpPr>
          <p:nvPr>
            <p:ph type="title"/>
          </p:nvPr>
        </p:nvSpPr>
        <p:spPr>
          <a:xfrm>
            <a:off x="467544" y="217616"/>
            <a:ext cx="8229600" cy="547088"/>
          </a:xfrm>
          <a:prstGeom prst="rect">
            <a:avLst/>
          </a:prstGeom>
          <a:noFill/>
          <a:ln>
            <a:noFill/>
          </a:ln>
        </p:spPr>
        <p:style>
          <a:lnRef idx="2">
            <a:schemeClr val="accent4"/>
          </a:lnRef>
          <a:fillRef idx="1">
            <a:schemeClr val="lt1"/>
          </a:fillRef>
          <a:effectRef idx="0">
            <a:schemeClr val="accent4"/>
          </a:effectRef>
          <a:fontRef idx="none"/>
        </p:style>
        <p:txBody>
          <a:bodyPr>
            <a:normAutofit/>
          </a:bodyPr>
          <a:lstStyle>
            <a:lvl1pPr>
              <a:defRPr lang="en-US" sz="1800" kern="1200" cap="none" spc="-100" baseline="0" smtClean="0">
                <a:ln>
                  <a:noFill/>
                </a:ln>
                <a:solidFill>
                  <a:schemeClr val="tx1"/>
                </a:solidFill>
                <a:effectLst/>
                <a:latin typeface="+mn-lt"/>
                <a:ea typeface="+mj-ea"/>
                <a:cs typeface="Arial" pitchFamily="34" charset="0"/>
              </a:defRPr>
            </a:lvl1pPr>
          </a:lstStyle>
          <a:p>
            <a:r>
              <a:rPr lang="en-US" smtClean="0"/>
              <a:t>Click to edit Master title style</a:t>
            </a:r>
            <a:endParaRPr lang="el-GR"/>
          </a:p>
        </p:txBody>
      </p:sp>
      <p:sp>
        <p:nvSpPr>
          <p:cNvPr id="15" name="Cont1"/>
          <p:cNvSpPr>
            <a:spLocks noGrp="1"/>
          </p:cNvSpPr>
          <p:nvPr>
            <p:ph sz="quarter" idx="16"/>
          </p:nvPr>
        </p:nvSpPr>
        <p:spPr>
          <a:xfrm>
            <a:off x="404345" y="780888"/>
            <a:ext cx="2734767" cy="1856023"/>
          </a:xfrm>
          <a:noFill/>
          <a:ln>
            <a:noFill/>
          </a:ln>
        </p:spPr>
        <p:txBody>
          <a:bodyPr anchor="ctr"/>
          <a:lstStyle>
            <a:lvl1pPr marL="114300" indent="0">
              <a:buNone/>
              <a:defRPr/>
            </a:lvl1pPr>
          </a:lstStyle>
          <a:p>
            <a:pPr lvl="0"/>
            <a:r>
              <a:rPr lang="en-US" smtClean="0"/>
              <a:t>Click to edit Master text styles</a:t>
            </a:r>
          </a:p>
        </p:txBody>
      </p:sp>
      <p:sp>
        <p:nvSpPr>
          <p:cNvPr id="17" name="Cont2"/>
          <p:cNvSpPr>
            <a:spLocks noGrp="1"/>
          </p:cNvSpPr>
          <p:nvPr>
            <p:ph sz="quarter" idx="18"/>
          </p:nvPr>
        </p:nvSpPr>
        <p:spPr>
          <a:xfrm>
            <a:off x="3186844" y="768034"/>
            <a:ext cx="2734767" cy="1872414"/>
          </a:xfrm>
          <a:noFill/>
          <a:ln>
            <a:noFill/>
          </a:ln>
        </p:spPr>
        <p:txBody>
          <a:bodyPr anchor="ctr"/>
          <a:lstStyle>
            <a:lvl1pPr marL="114300" indent="0">
              <a:buNone/>
              <a:defRPr/>
            </a:lvl1pPr>
          </a:lstStyle>
          <a:p>
            <a:pPr lvl="0"/>
            <a:r>
              <a:rPr lang="en-US" smtClean="0"/>
              <a:t>Click to edit Master text styles</a:t>
            </a:r>
          </a:p>
        </p:txBody>
      </p:sp>
      <p:sp>
        <p:nvSpPr>
          <p:cNvPr id="18" name="Cont3"/>
          <p:cNvSpPr>
            <a:spLocks noGrp="1"/>
          </p:cNvSpPr>
          <p:nvPr>
            <p:ph sz="quarter" idx="19"/>
          </p:nvPr>
        </p:nvSpPr>
        <p:spPr>
          <a:xfrm>
            <a:off x="5971700" y="764704"/>
            <a:ext cx="2734767" cy="1876661"/>
          </a:xfrm>
          <a:noFill/>
          <a:ln>
            <a:noFill/>
          </a:ln>
        </p:spPr>
        <p:txBody>
          <a:bodyPr anchor="ctr"/>
          <a:lstStyle>
            <a:lvl1pPr marL="114300" indent="0">
              <a:buNone/>
              <a:defRPr/>
            </a:lvl1pPr>
          </a:lstStyle>
          <a:p>
            <a:pPr lvl="0"/>
            <a:r>
              <a:rPr lang="en-US" smtClean="0"/>
              <a:t>Click to edit Master text styles</a:t>
            </a:r>
          </a:p>
        </p:txBody>
      </p:sp>
      <p:sp>
        <p:nvSpPr>
          <p:cNvPr id="19" name="Cont4"/>
          <p:cNvSpPr>
            <a:spLocks noGrp="1"/>
          </p:cNvSpPr>
          <p:nvPr>
            <p:ph sz="quarter" idx="20"/>
          </p:nvPr>
        </p:nvSpPr>
        <p:spPr>
          <a:xfrm>
            <a:off x="403628" y="2636912"/>
            <a:ext cx="2734767" cy="1856024"/>
          </a:xfrm>
          <a:noFill/>
          <a:ln>
            <a:noFill/>
          </a:ln>
        </p:spPr>
        <p:txBody>
          <a:bodyPr anchor="ctr"/>
          <a:lstStyle>
            <a:lvl1pPr marL="114300" indent="0">
              <a:buNone/>
              <a:defRPr/>
            </a:lvl1pPr>
          </a:lstStyle>
          <a:p>
            <a:pPr lvl="0"/>
            <a:r>
              <a:rPr lang="en-US" smtClean="0"/>
              <a:t>Click to edit Master text styles</a:t>
            </a:r>
          </a:p>
        </p:txBody>
      </p:sp>
      <p:sp>
        <p:nvSpPr>
          <p:cNvPr id="20" name="Cont5"/>
          <p:cNvSpPr>
            <a:spLocks noGrp="1"/>
          </p:cNvSpPr>
          <p:nvPr>
            <p:ph sz="quarter" idx="21"/>
          </p:nvPr>
        </p:nvSpPr>
        <p:spPr>
          <a:xfrm>
            <a:off x="3197293" y="2636912"/>
            <a:ext cx="2734767" cy="1856024"/>
          </a:xfrm>
          <a:noFill/>
          <a:ln>
            <a:noFill/>
          </a:ln>
        </p:spPr>
        <p:txBody>
          <a:bodyPr anchor="ctr"/>
          <a:lstStyle>
            <a:lvl1pPr marL="114300" indent="0">
              <a:buNone/>
              <a:defRPr/>
            </a:lvl1pPr>
          </a:lstStyle>
          <a:p>
            <a:pPr lvl="0"/>
            <a:r>
              <a:rPr lang="en-US" smtClean="0"/>
              <a:t>Click to edit Master text styles</a:t>
            </a:r>
          </a:p>
        </p:txBody>
      </p:sp>
      <p:sp>
        <p:nvSpPr>
          <p:cNvPr id="21" name="Cont6"/>
          <p:cNvSpPr>
            <a:spLocks noGrp="1"/>
          </p:cNvSpPr>
          <p:nvPr>
            <p:ph sz="quarter" idx="22"/>
          </p:nvPr>
        </p:nvSpPr>
        <p:spPr>
          <a:xfrm>
            <a:off x="5971700" y="2636912"/>
            <a:ext cx="2734767" cy="1856024"/>
          </a:xfrm>
          <a:noFill/>
          <a:ln>
            <a:noFill/>
          </a:ln>
        </p:spPr>
        <p:txBody>
          <a:bodyPr anchor="ctr"/>
          <a:lstStyle>
            <a:lvl1pPr marL="114300" indent="0">
              <a:buNone/>
              <a:defRPr/>
            </a:lvl1pPr>
          </a:lstStyle>
          <a:p>
            <a:pPr lvl="0"/>
            <a:r>
              <a:rPr lang="en-US" smtClean="0"/>
              <a:t>Click to edit Master text styles</a:t>
            </a:r>
          </a:p>
        </p:txBody>
      </p:sp>
      <p:sp>
        <p:nvSpPr>
          <p:cNvPr id="22" name="PCont"/>
          <p:cNvSpPr>
            <a:spLocks noGrp="1"/>
          </p:cNvSpPr>
          <p:nvPr>
            <p:ph sz="quarter" idx="17"/>
          </p:nvPr>
        </p:nvSpPr>
        <p:spPr>
          <a:xfrm>
            <a:off x="467544" y="4581128"/>
            <a:ext cx="8207375" cy="2232248"/>
          </a:xfrm>
          <a:noFill/>
          <a:ln>
            <a:noFill/>
          </a:ln>
        </p:spPr>
        <p:txBody>
          <a:bodyPr anchor="t">
            <a:normAutofit/>
          </a:bodyPr>
          <a:lstStyle>
            <a:lvl1pPr marL="114300" indent="0">
              <a:buNone/>
              <a:defRPr sz="1000"/>
            </a:lvl1pPr>
          </a:lstStyle>
          <a:p>
            <a:pPr lvl="0"/>
            <a:r>
              <a:rPr lang="en-US" smtClean="0"/>
              <a:t>Click to edit Master text styles</a:t>
            </a:r>
          </a:p>
        </p:txBody>
      </p:sp>
      <p:sp>
        <p:nvSpPr>
          <p:cNvPr id="11" name="Warn"/>
          <p:cNvSpPr>
            <a:spLocks noGrp="1"/>
          </p:cNvSpPr>
          <p:nvPr>
            <p:ph type="body" sz="quarter" idx="13" hasCustomPrompt="1"/>
          </p:nvPr>
        </p:nvSpPr>
        <p:spPr>
          <a:xfrm>
            <a:off x="250825" y="3068638"/>
            <a:ext cx="8642350" cy="576262"/>
          </a:xfrm>
          <a:prstGeom prst="rect">
            <a:avLst/>
          </a:prstGeom>
          <a:noFill/>
          <a:ln w="12700">
            <a:solidFill>
              <a:srgbClr val="FF0000"/>
            </a:solidFill>
          </a:ln>
        </p:spPr>
        <p:txBody>
          <a:bodyPr anchor="ctr">
            <a:normAutofit/>
          </a:bodyPr>
          <a:lstStyle>
            <a:lvl1pPr marL="0" indent="0" algn="ctr">
              <a:buNone/>
              <a:defRPr sz="1600">
                <a:solidFill>
                  <a:srgbClr val="FF0000"/>
                </a:solidFill>
                <a:latin typeface="Times New Roman" pitchFamily="18" charset="0"/>
                <a:cs typeface="Times New Roman" pitchFamily="18" charset="0"/>
              </a:defRPr>
            </a:lvl1pPr>
            <a:lvl2pPr marL="457200" indent="0">
              <a:buNone/>
              <a:defRPr sz="1800">
                <a:solidFill>
                  <a:srgbClr val="FF0000"/>
                </a:solidFill>
              </a:defRPr>
            </a:lvl2pPr>
            <a:lvl3pPr>
              <a:defRPr sz="1800">
                <a:solidFill>
                  <a:srgbClr val="FF0000"/>
                </a:solidFill>
              </a:defRPr>
            </a:lvl3pPr>
            <a:lvl4pPr>
              <a:defRPr sz="1800">
                <a:solidFill>
                  <a:srgbClr val="FF0000"/>
                </a:solidFill>
              </a:defRPr>
            </a:lvl4pPr>
            <a:lvl5pPr>
              <a:defRPr sz="1800">
                <a:solidFill>
                  <a:srgbClr val="FF0000"/>
                </a:solidFill>
              </a:defRPr>
            </a:lvl5pPr>
          </a:lstStyle>
          <a:p>
            <a:pPr lvl="0"/>
            <a:r>
              <a:rPr lang="en-US" smtClean="0"/>
              <a:t>Warning</a:t>
            </a:r>
            <a:endParaRPr lang="el-GR"/>
          </a:p>
        </p:txBody>
      </p:sp>
      <p:sp>
        <p:nvSpPr>
          <p:cNvPr id="13" name="RepTitle"/>
          <p:cNvSpPr>
            <a:spLocks noGrp="1"/>
          </p:cNvSpPr>
          <p:nvPr>
            <p:ph sz="quarter" idx="14" hasCustomPrompt="1"/>
          </p:nvPr>
        </p:nvSpPr>
        <p:spPr>
          <a:xfrm>
            <a:off x="0" y="2523"/>
            <a:ext cx="9144000" cy="228254"/>
          </a:xfrm>
          <a:noFill/>
          <a:ln>
            <a:noFill/>
          </a:ln>
        </p:spPr>
        <p:txBody>
          <a:bodyPr>
            <a:noAutofit/>
          </a:bodyPr>
          <a:lstStyle>
            <a:lvl1pPr marL="114300" indent="0">
              <a:buNone/>
              <a:defRPr sz="1200">
                <a:solidFill>
                  <a:schemeClr val="bg1">
                    <a:lumMod val="65000"/>
                  </a:schemeClr>
                </a:solidFill>
              </a:defRPr>
            </a:lvl1pPr>
          </a:lstStyle>
          <a:p>
            <a:pPr lvl="0"/>
            <a:r>
              <a:rPr lang="en-US" sz="1200" smtClean="0"/>
              <a:t>Report Title</a:t>
            </a:r>
            <a:endParaRPr lang="el-GR"/>
          </a:p>
        </p:txBody>
      </p:sp>
      <p:sp>
        <p:nvSpPr>
          <p:cNvPr id="14" name="MetaFoot"/>
          <p:cNvSpPr>
            <a:spLocks noGrp="1"/>
          </p:cNvSpPr>
          <p:nvPr>
            <p:ph sz="quarter" idx="15"/>
          </p:nvPr>
        </p:nvSpPr>
        <p:spPr>
          <a:xfrm>
            <a:off x="2557" y="6669360"/>
            <a:ext cx="6121251" cy="188640"/>
          </a:xfrm>
        </p:spPr>
        <p:txBody>
          <a:bodyPr anchor="ctr">
            <a:noAutofit/>
          </a:bodyPr>
          <a:lstStyle>
            <a:lvl1pPr marL="114300" marR="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lang="el-GR" sz="1000">
                <a:solidFill>
                  <a:srgbClr val="7F7F7F"/>
                </a:solidFill>
                <a:cs typeface="Angsana New" panose="02020603050405020304" pitchFamily="18" charset="-34"/>
              </a:defRPr>
            </a:lvl1pPr>
          </a:lstStyle>
          <a:p>
            <a:pPr marL="114300" marR="0" lvl="0" indent="0" algn="l" defTabSz="914400" rtl="0" eaLnBrk="1" fontAlgn="auto" latinLnBrk="0" hangingPunct="1">
              <a:lnSpc>
                <a:spcPct val="100000"/>
              </a:lnSpc>
              <a:spcBef>
                <a:spcPct val="20000"/>
              </a:spcBef>
              <a:spcAft>
                <a:spcPct val="0"/>
              </a:spcAft>
              <a:buClr>
                <a:schemeClr val="accent1"/>
              </a:buClr>
              <a:buSzTx/>
              <a:buFont typeface="Arial" pitchFamily="34" charset="0"/>
              <a:buNone/>
              <a:defRPr/>
            </a:pPr>
            <a:endParaRPr lang="el-GR" smtClean="0"/>
          </a:p>
        </p:txBody>
      </p:sp>
    </p:spTree>
    <p:extLst>
      <p:ext uri="{BB962C8B-B14F-4D97-AF65-F5344CB8AC3E}">
        <p14:creationId xmlns:p14="http://schemas.microsoft.com/office/powerpoint/2010/main" val="5514799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27B613C-1AD7-49D3-885D-F654C5CDBAA6}" type="datetime1">
              <a:rPr lang="en-US" smtClean="0"/>
              <a:t>12/12/2017</a:t>
            </a:fld>
            <a:endParaRPr lang="en-US"/>
          </a:p>
        </p:txBody>
      </p:sp>
      <p:sp>
        <p:nvSpPr>
          <p:cNvPr id="9" name="Powered"/>
          <p:cNvSpPr/>
          <p:nvPr userDrawn="1"/>
        </p:nvSpPr>
        <p:spPr>
          <a:xfrm>
            <a:off x="5008303" y="6662171"/>
            <a:ext cx="4032448" cy="195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smtClean="0">
              <a:solidFill>
                <a:schemeClr val="tx1">
                  <a:lumMod val="50000"/>
                  <a:lumOff val="50000"/>
                </a:schemeClr>
              </a:solidFill>
            </a:endParaRPr>
          </a:p>
        </p:txBody>
      </p:sp>
      <p:sp>
        <p:nvSpPr>
          <p:cNvPr id="10" name="Date"/>
          <p:cNvSpPr/>
          <p:nvPr userDrawn="1"/>
        </p:nvSpPr>
        <p:spPr>
          <a:xfrm>
            <a:off x="5796136" y="36532"/>
            <a:ext cx="3240360" cy="188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smtClean="0">
                <a:solidFill>
                  <a:schemeClr val="bg1">
                    <a:lumMod val="65000"/>
                  </a:schemeClr>
                </a:solidFill>
              </a:rPr>
              <a:t>11/12/2017 10:14</a:t>
            </a: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Lst>
  <p:timing>
    <p:tnLst>
      <p:par>
        <p:cTn id="1" dur="indefinite" restart="never" nodeType="tmRoot"/>
      </p:par>
    </p:tnLst>
  </p:timing>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07504" y="116650"/>
            <a:ext cx="8229600" cy="547088"/>
          </a:xfrm>
        </p:spPr>
        <p:txBody>
          <a:bodyPr>
            <a:normAutofit/>
          </a:bodyPr>
          <a:lstStyle/>
          <a:p>
            <a:r>
              <a:rPr lang="en-US" sz="1400" b="1" dirty="0" smtClean="0">
                <a:latin typeface="Arial" panose="020B0604020202020204" pitchFamily="34" charset="0"/>
              </a:rPr>
              <a:t>Executive Summary</a:t>
            </a:r>
            <a:endParaRPr lang="en-US" sz="1400" b="1" dirty="0">
              <a:latin typeface="Arial" panose="020B0604020202020204" pitchFamily="34" charset="0"/>
            </a:endParaRPr>
          </a:p>
        </p:txBody>
      </p:sp>
      <p:sp>
        <p:nvSpPr>
          <p:cNvPr id="5" name="RepTitle"/>
          <p:cNvSpPr>
            <a:spLocks noGrp="1"/>
          </p:cNvSpPr>
          <p:nvPr>
            <p:ph sz="quarter" idx="14" hasCustomPrompt="1"/>
          </p:nvPr>
        </p:nvSpPr>
        <p:spPr/>
        <p:txBody>
          <a:bodyPr/>
          <a:lstStyle/>
          <a:p>
            <a:r>
              <a:rPr lang="en-US" dirty="0"/>
              <a:t>Future Engineers' Leadership and Innovation Academy (FELIA), Beijing 13 - 24 November 2017 - Feedback Survey </a:t>
            </a:r>
          </a:p>
        </p:txBody>
      </p:sp>
      <p:sp>
        <p:nvSpPr>
          <p:cNvPr id="4" name="TextBox 3"/>
          <p:cNvSpPr txBox="1"/>
          <p:nvPr/>
        </p:nvSpPr>
        <p:spPr>
          <a:xfrm>
            <a:off x="107504" y="499692"/>
            <a:ext cx="8892480" cy="8894743"/>
          </a:xfrm>
          <a:prstGeom prst="rect">
            <a:avLst/>
          </a:prstGeom>
          <a:noFill/>
        </p:spPr>
        <p:txBody>
          <a:bodyPr wrap="square" rtlCol="0">
            <a:spAutoFit/>
          </a:bodyPr>
          <a:lstStyle/>
          <a:p>
            <a:pPr algn="just"/>
            <a:r>
              <a:rPr lang="en-GB" sz="1100" dirty="0" smtClean="0">
                <a:latin typeface="Arial" panose="020B0604020202020204" pitchFamily="34" charset="0"/>
                <a:cs typeface="Arial" panose="020B0604020202020204" pitchFamily="34" charset="0"/>
              </a:rPr>
              <a:t>An online survey was conducted with the 26 attendees of the Future Engineers’ Leadership and Innovation Academy (FELIA) which took place in Beijing in November 2017. Attendees were sent an email invite to participate in the survey and a follow up reminder after several days. All attendees responded to the survey. 14 were from China and 12 from the UK.</a:t>
            </a:r>
          </a:p>
          <a:p>
            <a:pPr algn="just"/>
            <a:endParaRPr lang="en-GB" sz="1100" dirty="0">
              <a:latin typeface="Arial" panose="020B0604020202020204" pitchFamily="34" charset="0"/>
              <a:cs typeface="Arial" panose="020B0604020202020204" pitchFamily="34" charset="0"/>
            </a:endParaRPr>
          </a:p>
          <a:p>
            <a:pPr algn="just"/>
            <a:r>
              <a:rPr lang="en-GB" sz="1100" b="1" dirty="0" smtClean="0">
                <a:latin typeface="Arial" panose="020B0604020202020204" pitchFamily="34" charset="0"/>
                <a:cs typeface="Arial" panose="020B0604020202020204" pitchFamily="34" charset="0"/>
              </a:rPr>
              <a:t>BEFORE FELIA:</a:t>
            </a:r>
          </a:p>
          <a:p>
            <a:pPr algn="just"/>
            <a:endParaRPr lang="en-GB" sz="1100" dirty="0" smtClean="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Students from China were most likely to heard about FELIA via their supervisor while students from the UK were most likely to have heard via a Faculty-wide advertisement.</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4 Chinese students felt too much information was provided ahead of FELIA while 2 thought too little information was provided beforehand. 4 UK students felt too little information was provided before the event while no UK students thought too much information was provided beforehand. </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Half of Chinese and half of UK students viewed the joining instructions as very useful and with the other half of students from each nationality viewing them as fairly useful.</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Regarding additional points that could be included in the joining instructions, suggestions included a list of useful apps to download beforehand, more detail about the course content of FELIA, some cultural background information and some useful phrases and keywords could be provided beforehand.</a:t>
            </a:r>
          </a:p>
          <a:p>
            <a:pPr algn="just"/>
            <a:endParaRPr lang="en-GB" sz="1100" dirty="0" smtClean="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Among UK students, </a:t>
            </a:r>
            <a:r>
              <a:rPr lang="en-GB" sz="1100" dirty="0">
                <a:latin typeface="Arial" panose="020B0604020202020204" pitchFamily="34" charset="0"/>
                <a:cs typeface="Arial" panose="020B0604020202020204" pitchFamily="34" charset="0"/>
              </a:rPr>
              <a:t>5 felt the </a:t>
            </a:r>
            <a:r>
              <a:rPr lang="en-GB" sz="1100" dirty="0" smtClean="0">
                <a:latin typeface="Arial" panose="020B0604020202020204" pitchFamily="34" charset="0"/>
                <a:cs typeface="Arial" panose="020B0604020202020204" pitchFamily="34" charset="0"/>
              </a:rPr>
              <a:t>webinar provided beforehand </a:t>
            </a:r>
            <a:r>
              <a:rPr lang="en-GB" sz="1100" dirty="0">
                <a:latin typeface="Arial" panose="020B0604020202020204" pitchFamily="34" charset="0"/>
                <a:cs typeface="Arial" panose="020B0604020202020204" pitchFamily="34" charset="0"/>
              </a:rPr>
              <a:t>was very useful, 6 felt </a:t>
            </a:r>
            <a:r>
              <a:rPr lang="en-GB" sz="1100" dirty="0" smtClean="0">
                <a:latin typeface="Arial" panose="020B0604020202020204" pitchFamily="34" charset="0"/>
                <a:cs typeface="Arial" panose="020B0604020202020204" pitchFamily="34" charset="0"/>
              </a:rPr>
              <a:t>it was </a:t>
            </a:r>
            <a:r>
              <a:rPr lang="en-GB" sz="1100" dirty="0">
                <a:latin typeface="Arial" panose="020B0604020202020204" pitchFamily="34" charset="0"/>
                <a:cs typeface="Arial" panose="020B0604020202020204" pitchFamily="34" charset="0"/>
              </a:rPr>
              <a:t>fairly useful and 1 felt </a:t>
            </a:r>
            <a:r>
              <a:rPr lang="en-GB" sz="1100" dirty="0" smtClean="0">
                <a:latin typeface="Arial" panose="020B0604020202020204" pitchFamily="34" charset="0"/>
                <a:cs typeface="Arial" panose="020B0604020202020204" pitchFamily="34" charset="0"/>
              </a:rPr>
              <a:t>it was </a:t>
            </a:r>
            <a:r>
              <a:rPr lang="en-GB" sz="1100" dirty="0">
                <a:latin typeface="Arial" panose="020B0604020202020204" pitchFamily="34" charset="0"/>
                <a:cs typeface="Arial" panose="020B0604020202020204" pitchFamily="34" charset="0"/>
              </a:rPr>
              <a:t>not useful at all</a:t>
            </a:r>
            <a:r>
              <a:rPr lang="en-GB" sz="1100" dirty="0" smtClean="0">
                <a:latin typeface="Arial" panose="020B0604020202020204" pitchFamily="34" charset="0"/>
                <a:cs typeface="Arial" panose="020B0604020202020204" pitchFamily="34" charset="0"/>
              </a:rPr>
              <a:t>.</a:t>
            </a:r>
            <a:r>
              <a:rPr lang="en-GB" sz="1100" dirty="0">
                <a:latin typeface="Arial" panose="020B0604020202020204" pitchFamily="34" charset="0"/>
                <a:cs typeface="Arial" panose="020B0604020202020204" pitchFamily="34" charset="0"/>
              </a:rPr>
              <a:t> Among students from China, 4 students </a:t>
            </a:r>
            <a:r>
              <a:rPr lang="en-GB" sz="1100" dirty="0" smtClean="0">
                <a:latin typeface="Arial" panose="020B0604020202020204" pitchFamily="34" charset="0"/>
                <a:cs typeface="Arial" panose="020B0604020202020204" pitchFamily="34" charset="0"/>
              </a:rPr>
              <a:t>would </a:t>
            </a:r>
            <a:r>
              <a:rPr lang="en-GB" sz="1100" dirty="0">
                <a:latin typeface="Arial" panose="020B0604020202020204" pitchFamily="34" charset="0"/>
                <a:cs typeface="Arial" panose="020B0604020202020204" pitchFamily="34" charset="0"/>
              </a:rPr>
              <a:t>have found a webinar very useful and </a:t>
            </a:r>
            <a:r>
              <a:rPr lang="en-GB" sz="1100" dirty="0" smtClean="0">
                <a:latin typeface="Arial" panose="020B0604020202020204" pitchFamily="34" charset="0"/>
                <a:cs typeface="Arial" panose="020B0604020202020204" pitchFamily="34" charset="0"/>
              </a:rPr>
              <a:t>10 </a:t>
            </a:r>
            <a:r>
              <a:rPr lang="en-GB" sz="1100" dirty="0">
                <a:latin typeface="Arial" panose="020B0604020202020204" pitchFamily="34" charset="0"/>
                <a:cs typeface="Arial" panose="020B0604020202020204" pitchFamily="34" charset="0"/>
              </a:rPr>
              <a:t>would have found </a:t>
            </a:r>
            <a:r>
              <a:rPr lang="en-GB" sz="1100" dirty="0" smtClean="0">
                <a:latin typeface="Arial" panose="020B0604020202020204" pitchFamily="34" charset="0"/>
                <a:cs typeface="Arial" panose="020B0604020202020204" pitchFamily="34" charset="0"/>
              </a:rPr>
              <a:t>this </a:t>
            </a:r>
            <a:r>
              <a:rPr lang="en-GB" sz="1100" dirty="0">
                <a:latin typeface="Arial" panose="020B0604020202020204" pitchFamily="34" charset="0"/>
                <a:cs typeface="Arial" panose="020B0604020202020204" pitchFamily="34" charset="0"/>
              </a:rPr>
              <a:t>fairly useful</a:t>
            </a:r>
            <a:r>
              <a:rPr lang="en-GB" sz="1100" dirty="0" smtClean="0">
                <a:latin typeface="Arial" panose="020B0604020202020204" pitchFamily="34" charset="0"/>
                <a:cs typeface="Arial" panose="020B0604020202020204" pitchFamily="34" charset="0"/>
              </a:rPr>
              <a:t>.</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Regarding suggestions for improvement for communications prior to FELIA, students would have appreciated meeting each other virtually beforehand through a Facebook or WeChat group. Earlier confirmation of the dates of the Academy would also have been useful. </a:t>
            </a:r>
          </a:p>
          <a:p>
            <a:pPr algn="just"/>
            <a:endParaRPr lang="en-GB" sz="1100" dirty="0" smtClean="0">
              <a:latin typeface="Arial" panose="020B0604020202020204" pitchFamily="34" charset="0"/>
              <a:cs typeface="Arial" panose="020B0604020202020204" pitchFamily="34" charset="0"/>
            </a:endParaRPr>
          </a:p>
          <a:p>
            <a:pPr algn="just"/>
            <a:r>
              <a:rPr lang="en-GB" sz="1100" b="1" dirty="0" smtClean="0">
                <a:latin typeface="Arial" panose="020B0604020202020204" pitchFamily="34" charset="0"/>
                <a:cs typeface="Arial" panose="020B0604020202020204" pitchFamily="34" charset="0"/>
              </a:rPr>
              <a:t>WEEK 1:</a:t>
            </a:r>
          </a:p>
          <a:p>
            <a:pPr algn="just"/>
            <a:endParaRPr lang="en-GB" sz="1100" b="1"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The comments regarding the Virtual Learning Environment provided suggested that some students had not had the opportunity to make use of this. Chinese students were a little more enthusiastic about the use of the </a:t>
            </a:r>
            <a:r>
              <a:rPr lang="en-GB" sz="1100" dirty="0" err="1" smtClean="0">
                <a:latin typeface="Arial" panose="020B0604020202020204" pitchFamily="34" charset="0"/>
                <a:cs typeface="Arial" panose="020B0604020202020204" pitchFamily="34" charset="0"/>
              </a:rPr>
              <a:t>Mentimeter</a:t>
            </a:r>
            <a:r>
              <a:rPr lang="en-GB" sz="1100" dirty="0" smtClean="0">
                <a:latin typeface="Arial" panose="020B0604020202020204" pitchFamily="34" charset="0"/>
                <a:cs typeface="Arial" panose="020B0604020202020204" pitchFamily="34" charset="0"/>
              </a:rPr>
              <a:t> to provide feedback compared to UK students.</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The elements of Week 1 that were enjoyed most were the quality of the teaching provided, the opportunities for team working which enabled students to get to know each other and the interactive nature of the teaching. </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The comments about Week 1 of the course were generally positive however one UK student felt that the Academy lacked input from a Chinese point of view and the course content wasn’t tailored enough to Engineers. </a:t>
            </a:r>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smtClean="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smtClean="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smtClean="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smtClean="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smtClean="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94093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 other suggestions would you have to improve communications prior to FELIA?</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5989465"/>
              </p:ext>
            </p:extLst>
          </p:nvPr>
        </p:nvGraphicFramePr>
        <p:xfrm>
          <a:off x="467544" y="836712"/>
          <a:ext cx="8207375" cy="5195312"/>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288032">
                <a:tc>
                  <a:txBody>
                    <a:bodyPr/>
                    <a:lstStyle/>
                    <a:p>
                      <a:pPr>
                        <a:defRPr sz="1000" b="0"/>
                      </a:pPr>
                      <a:r>
                        <a:rPr sz="1000" dirty="0"/>
                        <a:t>Making a group on </a:t>
                      </a:r>
                      <a:r>
                        <a:rPr sz="1000" dirty="0" err="1"/>
                        <a:t>wechat</a:t>
                      </a:r>
                      <a:r>
                        <a:rPr sz="1000" dirty="0"/>
                        <a:t> for the UK students prior to leaving would be helpful</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lang="en-GB" sz="1000" dirty="0" smtClean="0"/>
                        <a:t>I</a:t>
                      </a:r>
                      <a:r>
                        <a:rPr sz="1000" dirty="0" smtClean="0"/>
                        <a:t>t's </a:t>
                      </a:r>
                      <a:r>
                        <a:rPr sz="1000" dirty="0"/>
                        <a:t>all </a:t>
                      </a:r>
                      <a:r>
                        <a:rPr sz="1000" dirty="0" smtClean="0"/>
                        <a:t>right</a:t>
                      </a:r>
                      <a:r>
                        <a:rPr lang="en-GB" sz="1000" dirty="0" smtClean="0"/>
                        <a:t> </a:t>
                      </a:r>
                      <a:r>
                        <a:rPr lang="en-GB" sz="1000" b="1" dirty="0" smtClean="0"/>
                        <a:t>(Chinese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More information </a:t>
                      </a:r>
                      <a:r>
                        <a:rPr sz="1000" dirty="0" smtClean="0"/>
                        <a:t>online</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lang="en-GB" sz="1000" dirty="0" smtClean="0"/>
                        <a:t>S</a:t>
                      </a:r>
                      <a:r>
                        <a:rPr sz="1000" dirty="0" err="1" smtClean="0"/>
                        <a:t>ome</a:t>
                      </a:r>
                      <a:r>
                        <a:rPr sz="1000" dirty="0" smtClean="0"/>
                        <a:t> </a:t>
                      </a:r>
                      <a:r>
                        <a:rPr sz="1000" dirty="0"/>
                        <a:t>special word, such as cash flow,  current assets, should be explained before the class. </a:t>
                      </a:r>
                      <a:r>
                        <a:rPr lang="en-GB" sz="1000" dirty="0" smtClean="0"/>
                        <a:t>B</a:t>
                      </a:r>
                      <a:r>
                        <a:rPr sz="1000" dirty="0" err="1" smtClean="0"/>
                        <a:t>ecause</a:t>
                      </a:r>
                      <a:r>
                        <a:rPr sz="1000" dirty="0" smtClean="0"/>
                        <a:t> </a:t>
                      </a:r>
                      <a:r>
                        <a:rPr lang="en-GB" sz="1000" dirty="0" smtClean="0"/>
                        <a:t>C</a:t>
                      </a:r>
                      <a:r>
                        <a:rPr sz="1000" dirty="0" err="1" smtClean="0"/>
                        <a:t>hinese</a:t>
                      </a:r>
                      <a:r>
                        <a:rPr sz="1000" dirty="0" smtClean="0"/>
                        <a:t> </a:t>
                      </a:r>
                      <a:r>
                        <a:rPr sz="1000" dirty="0"/>
                        <a:t>student cannot follow its meaning</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The webinar was great! It was helpful to ask questions and get answers as we were going through important information. It was also nice getting to put names to faces too</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As I said at the previous point, maybe it would have been nice to have a social media to work with prior departure. Maybe on the website or </a:t>
                      </a:r>
                      <a:r>
                        <a:rPr sz="1000" dirty="0" smtClean="0"/>
                        <a:t>Facebook. </a:t>
                      </a:r>
                      <a:r>
                        <a:rPr sz="1000" dirty="0"/>
                        <a:t>Also to know who was joining from which university and what we were exactly going to do. We arrived there without knowing very well the dynamic, topic and mechanism</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smtClean="0"/>
                        <a:t>None</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It's better to setup a group chat in social software for publishing notices before we arrived</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a:defRPr sz="1000" b="0"/>
                      </a:pPr>
                      <a:r>
                        <a:rPr sz="1000" dirty="0"/>
                        <a:t>Have students familiar with each other or have a basic understanding of it before the </a:t>
                      </a:r>
                      <a:r>
                        <a:rPr sz="1000" dirty="0" smtClean="0"/>
                        <a:t>class</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The </a:t>
                      </a:r>
                      <a:r>
                        <a:rPr sz="1000" dirty="0" err="1"/>
                        <a:t>Wechat</a:t>
                      </a:r>
                      <a:r>
                        <a:rPr sz="1000" dirty="0"/>
                        <a:t> group was failed to include all attendees before 12 November, which is not desired</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sz="1000" dirty="0"/>
                        <a:t>Nothing much</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a:defRPr sz="1000" b="0"/>
                      </a:pPr>
                      <a:r>
                        <a:rPr sz="1000" dirty="0"/>
                        <a:t>The communication prior to FELIA was good</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1"/>
                  </a:ext>
                </a:extLst>
              </a:tr>
              <a:tr h="0">
                <a:tc>
                  <a:txBody>
                    <a:bodyPr/>
                    <a:lstStyle/>
                    <a:p>
                      <a:pPr>
                        <a:defRPr sz="1000" b="0"/>
                      </a:pPr>
                      <a:r>
                        <a:rPr lang="en-GB" sz="1000" dirty="0" smtClean="0"/>
                        <a:t>N</a:t>
                      </a:r>
                      <a:r>
                        <a:rPr sz="1000" dirty="0" smtClean="0"/>
                        <a:t>o</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2"/>
                  </a:ext>
                </a:extLst>
              </a:tr>
              <a:tr h="0">
                <a:tc>
                  <a:txBody>
                    <a:bodyPr/>
                    <a:lstStyle/>
                    <a:p>
                      <a:pPr>
                        <a:defRPr sz="1000" b="0"/>
                      </a:pPr>
                      <a:r>
                        <a:rPr sz="1000" dirty="0"/>
                        <a:t>Everything is great and </a:t>
                      </a:r>
                      <a:r>
                        <a:rPr sz="1000" dirty="0" smtClean="0"/>
                        <a:t>helpful</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3"/>
                  </a:ext>
                </a:extLst>
              </a:tr>
              <a:tr h="0">
                <a:tc>
                  <a:txBody>
                    <a:bodyPr/>
                    <a:lstStyle/>
                    <a:p>
                      <a:pPr>
                        <a:defRPr sz="1000" b="0"/>
                      </a:pPr>
                      <a:r>
                        <a:rPr lang="en-GB" sz="1000" dirty="0" smtClean="0"/>
                        <a:t>N</a:t>
                      </a:r>
                      <a:r>
                        <a:rPr sz="1000" dirty="0" smtClean="0"/>
                        <a:t>one</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4"/>
                  </a:ext>
                </a:extLst>
              </a:tr>
              <a:tr h="0">
                <a:tc>
                  <a:txBody>
                    <a:bodyPr/>
                    <a:lstStyle/>
                    <a:p>
                      <a:pPr>
                        <a:defRPr sz="1000" b="0"/>
                      </a:pPr>
                      <a:r>
                        <a:rPr sz="1000" dirty="0"/>
                        <a:t>We found out the actual date  of the academy rather late, but </a:t>
                      </a:r>
                      <a:r>
                        <a:rPr sz="1000" dirty="0" smtClean="0"/>
                        <a:t>I'm </a:t>
                      </a:r>
                      <a:r>
                        <a:rPr sz="1000" dirty="0"/>
                        <a:t>sure this is a result of it being the pilot/first run of the course</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5"/>
                  </a:ext>
                </a:extLst>
              </a:tr>
              <a:tr h="0">
                <a:tc>
                  <a:txBody>
                    <a:bodyPr/>
                    <a:lstStyle/>
                    <a:p>
                      <a:pPr>
                        <a:defRPr sz="1000" b="0"/>
                      </a:pPr>
                      <a:r>
                        <a:rPr sz="1000" dirty="0"/>
                        <a:t>There was not enough communication on progress with the visa applications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6"/>
                  </a:ext>
                </a:extLst>
              </a:tr>
              <a:tr h="0">
                <a:tc>
                  <a:txBody>
                    <a:bodyPr/>
                    <a:lstStyle/>
                    <a:p>
                      <a:pPr>
                        <a:defRPr sz="1000" b="0"/>
                      </a:pPr>
                      <a:r>
                        <a:rPr sz="1000" dirty="0"/>
                        <a:t>Main issues were just in finding out when exactly the course was running, as it initially said October and no further information was provided until it was October</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would you rate the VLE (Virtual Learning Environment) provided?</a:t>
            </a:r>
          </a:p>
        </p:txBody>
      </p:sp>
      <p:sp>
        <p:nvSpPr>
          <p:cNvPr id="4" name="Pre"/>
          <p:cNvSpPr>
            <a:spLocks noGrp="1"/>
          </p:cNvSpPr>
          <p:nvPr>
            <p:ph sz="quarter" idx="14"/>
          </p:nvPr>
        </p:nvSpPr>
        <p:spPr/>
        <p:txBody>
          <a:bodyPr/>
          <a:lstStyle/>
          <a:p>
            <a:r>
              <a:rPr lang="en-US"/>
              <a:t>WEEK 1 - MINI MBA</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ChartObject"/>
          <p:cNvGraphicFramePr>
            <a:graphicFrameLocks noGrp="1"/>
          </p:cNvGraphicFramePr>
          <p:nvPr>
            <p:ph sz="quarter" idx="15"/>
            <p:extLst>
              <p:ext uri="{D42A27DB-BD31-4B8C-83A1-F6EECF244321}">
                <p14:modId xmlns:p14="http://schemas.microsoft.com/office/powerpoint/2010/main" val="1613400267"/>
              </p:ext>
            </p:extLst>
          </p:nvPr>
        </p:nvGraphicFramePr>
        <p:xfrm>
          <a:off x="467544" y="1556792"/>
          <a:ext cx="8207375" cy="403244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661248"/>
            <a:ext cx="8352928" cy="938719"/>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6 felt that the VLE was very good, 5 felt it was fairly good, 2 felt it was neither good nor poor and 1 had no opinion. </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 </a:t>
            </a:r>
            <a:r>
              <a:rPr lang="en-GB" sz="1100" dirty="0">
                <a:latin typeface="Arial" panose="020B0604020202020204" pitchFamily="34" charset="0"/>
                <a:cs typeface="Arial" panose="020B0604020202020204" pitchFamily="34" charset="0"/>
              </a:rPr>
              <a:t>5</a:t>
            </a:r>
            <a:r>
              <a:rPr lang="en-GB" sz="1100" dirty="0" smtClean="0">
                <a:latin typeface="Arial" panose="020B0604020202020204" pitchFamily="34" charset="0"/>
                <a:cs typeface="Arial" panose="020B0604020202020204" pitchFamily="34" charset="0"/>
              </a:rPr>
              <a:t> </a:t>
            </a:r>
            <a:r>
              <a:rPr lang="en-GB" sz="1100" dirty="0">
                <a:latin typeface="Arial" panose="020B0604020202020204" pitchFamily="34" charset="0"/>
                <a:cs typeface="Arial" panose="020B0604020202020204" pitchFamily="34" charset="0"/>
              </a:rPr>
              <a:t>felt that the VLE was very good, </a:t>
            </a:r>
            <a:r>
              <a:rPr lang="en-GB" sz="1100" dirty="0" smtClean="0">
                <a:latin typeface="Arial" panose="020B0604020202020204" pitchFamily="34" charset="0"/>
                <a:cs typeface="Arial" panose="020B0604020202020204" pitchFamily="34" charset="0"/>
              </a:rPr>
              <a:t>2 felt </a:t>
            </a:r>
            <a:r>
              <a:rPr lang="en-GB" sz="1100" dirty="0">
                <a:latin typeface="Arial" panose="020B0604020202020204" pitchFamily="34" charset="0"/>
                <a:cs typeface="Arial" panose="020B0604020202020204" pitchFamily="34" charset="0"/>
              </a:rPr>
              <a:t>it was fairly good, </a:t>
            </a:r>
            <a:r>
              <a:rPr lang="en-GB" sz="1100" dirty="0" smtClean="0">
                <a:latin typeface="Arial" panose="020B0604020202020204" pitchFamily="34" charset="0"/>
                <a:cs typeface="Arial" panose="020B0604020202020204" pitchFamily="34" charset="0"/>
              </a:rPr>
              <a:t>3 </a:t>
            </a:r>
            <a:r>
              <a:rPr lang="en-GB" sz="1100" dirty="0">
                <a:latin typeface="Arial" panose="020B0604020202020204" pitchFamily="34" charset="0"/>
                <a:cs typeface="Arial" panose="020B0604020202020204" pitchFamily="34" charset="0"/>
              </a:rPr>
              <a:t>felt it was neither good nor poor and </a:t>
            </a:r>
            <a:r>
              <a:rPr lang="en-GB" sz="1100" dirty="0" smtClean="0">
                <a:latin typeface="Arial" panose="020B0604020202020204" pitchFamily="34" charset="0"/>
                <a:cs typeface="Arial" panose="020B0604020202020204" pitchFamily="34" charset="0"/>
              </a:rPr>
              <a:t>2 </a:t>
            </a:r>
            <a:r>
              <a:rPr lang="en-GB" sz="1100" dirty="0">
                <a:latin typeface="Arial" panose="020B0604020202020204" pitchFamily="34" charset="0"/>
                <a:cs typeface="Arial" panose="020B0604020202020204" pitchFamily="34" charset="0"/>
              </a:rPr>
              <a:t>had no opinion.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should have been added to the VLE (Virtual Learning Environment)?</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544895183"/>
              </p:ext>
            </p:extLst>
          </p:nvPr>
        </p:nvGraphicFramePr>
        <p:xfrm>
          <a:off x="467544" y="836712"/>
          <a:ext cx="8207375" cy="289560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Didn't really use </a:t>
                      </a:r>
                      <a:r>
                        <a:rPr sz="1000" dirty="0" smtClean="0"/>
                        <a:t>it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lang="en-GB" sz="1000" dirty="0" smtClean="0"/>
                        <a:t>S</a:t>
                      </a:r>
                      <a:r>
                        <a:rPr sz="1000" dirty="0" err="1" smtClean="0"/>
                        <a:t>eems</a:t>
                      </a:r>
                      <a:r>
                        <a:rPr sz="1000" dirty="0" smtClean="0"/>
                        <a:t> </a:t>
                      </a:r>
                      <a:r>
                        <a:rPr sz="1000" dirty="0"/>
                        <a:t>like we never have a virtual learning environment. </a:t>
                      </a:r>
                      <a:r>
                        <a:rPr lang="en-GB" sz="1000" dirty="0" smtClean="0"/>
                        <a:t>H</a:t>
                      </a:r>
                      <a:r>
                        <a:rPr sz="1000" dirty="0" err="1" smtClean="0"/>
                        <a:t>ahaha</a:t>
                      </a:r>
                      <a:r>
                        <a:rPr lang="en-GB" sz="1000" dirty="0" smtClean="0"/>
                        <a:t> </a:t>
                      </a:r>
                      <a:r>
                        <a:rPr lang="en-GB" sz="1000" b="1" dirty="0" smtClean="0"/>
                        <a:t>(Chinese</a:t>
                      </a:r>
                      <a:r>
                        <a:rPr lang="en-GB" sz="1000" b="1" baseline="0" dirty="0" smtClean="0"/>
                        <a:t>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The VLE wasn't too important to our learning. Much of the pre-reading for the first week was supplementary. I don't think there was any material online for the second week. </a:t>
                      </a:r>
                      <a:r>
                        <a:rPr lang="en-GB" sz="1000" baseline="0" dirty="0" smtClean="0"/>
                        <a:t> </a:t>
                      </a:r>
                      <a:r>
                        <a:rPr sz="1000" dirty="0" smtClean="0"/>
                        <a:t>It </a:t>
                      </a:r>
                      <a:r>
                        <a:rPr sz="1000" dirty="0"/>
                        <a:t>was probably a good move to have the VLE this way, as many students didn't bring laptops or tablets for easy internet navigation, their experience wasn't negatively impacted by missing core material</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lang="en-GB" sz="1000" dirty="0" smtClean="0"/>
                        <a:t>N</a:t>
                      </a:r>
                      <a:r>
                        <a:rPr sz="1000" dirty="0" smtClean="0"/>
                        <a:t>one</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I have not thought of it </a:t>
                      </a:r>
                      <a:r>
                        <a:rPr sz="1000" dirty="0" smtClean="0"/>
                        <a:t>yet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Not only background materials, but also major contents in class are expected</a:t>
                      </a:r>
                      <a:r>
                        <a:rPr sz="1000" dirty="0" smtClean="0"/>
                        <a: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a:t>I think it's good </a:t>
                      </a:r>
                      <a:r>
                        <a:rPr sz="1000" dirty="0" smtClean="0"/>
                        <a:t>enough</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It was good, good supporting material and easy to access. Although the login page is a bit confusing and hard to find where the actual login for students to access the VLE and module is</a:t>
                      </a:r>
                      <a:r>
                        <a:rPr sz="1000" dirty="0" smtClean="0"/>
                        <a: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a:defRPr sz="1000" b="0"/>
                      </a:pPr>
                      <a:r>
                        <a:rPr lang="en-GB" sz="1000" dirty="0" smtClean="0"/>
                        <a:t>N</a:t>
                      </a:r>
                      <a:r>
                        <a:rPr sz="1000" dirty="0" smtClean="0"/>
                        <a:t>one</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more details about the participants, if possible, a CV can help students to know each other </a:t>
                      </a:r>
                      <a:r>
                        <a:rPr sz="1000" dirty="0" smtClean="0"/>
                        <a:t>better</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useful or not did you find using the </a:t>
            </a:r>
            <a:r>
              <a:rPr lang="en-US" dirty="0" err="1"/>
              <a:t>mentimeter</a:t>
            </a:r>
            <a:r>
              <a:rPr lang="en-US" dirty="0"/>
              <a:t> to provide feedback?</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1087778384"/>
              </p:ext>
            </p:extLst>
          </p:nvPr>
        </p:nvGraphicFramePr>
        <p:xfrm>
          <a:off x="468313" y="908051"/>
          <a:ext cx="8207375" cy="468119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661248"/>
            <a:ext cx="8352928" cy="430887"/>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the China , 7 </a:t>
            </a:r>
            <a:r>
              <a:rPr lang="en-GB" sz="1100" dirty="0">
                <a:latin typeface="Arial" panose="020B0604020202020204" pitchFamily="34" charset="0"/>
                <a:cs typeface="Arial" panose="020B0604020202020204" pitchFamily="34" charset="0"/>
              </a:rPr>
              <a:t>felt </a:t>
            </a:r>
            <a:r>
              <a:rPr lang="en-GB" sz="1100" dirty="0" smtClean="0">
                <a:latin typeface="Arial" panose="020B0604020202020204" pitchFamily="34" charset="0"/>
                <a:cs typeface="Arial" panose="020B0604020202020204" pitchFamily="34" charset="0"/>
              </a:rPr>
              <a:t>the </a:t>
            </a:r>
            <a:r>
              <a:rPr lang="en-GB" sz="1100" dirty="0" err="1">
                <a:latin typeface="Arial" panose="020B0604020202020204" pitchFamily="34" charset="0"/>
                <a:cs typeface="Arial" panose="020B0604020202020204" pitchFamily="34" charset="0"/>
              </a:rPr>
              <a:t>M</a:t>
            </a:r>
            <a:r>
              <a:rPr lang="en-GB" sz="1100" dirty="0" err="1" smtClean="0">
                <a:latin typeface="Arial" panose="020B0604020202020204" pitchFamily="34" charset="0"/>
                <a:cs typeface="Arial" panose="020B0604020202020204" pitchFamily="34" charset="0"/>
              </a:rPr>
              <a:t>entimeter</a:t>
            </a:r>
            <a:r>
              <a:rPr lang="en-GB" sz="1100" dirty="0" smtClean="0">
                <a:latin typeface="Arial" panose="020B0604020202020204" pitchFamily="34" charset="0"/>
                <a:cs typeface="Arial" panose="020B0604020202020204" pitchFamily="34" charset="0"/>
              </a:rPr>
              <a:t> to provide feedback was very useful, 5 </a:t>
            </a:r>
            <a:r>
              <a:rPr lang="en-GB" sz="1100" dirty="0">
                <a:latin typeface="Arial" panose="020B0604020202020204" pitchFamily="34" charset="0"/>
                <a:cs typeface="Arial" panose="020B0604020202020204" pitchFamily="34" charset="0"/>
              </a:rPr>
              <a:t>felt </a:t>
            </a:r>
            <a:r>
              <a:rPr lang="en-GB" sz="1100" dirty="0" smtClean="0">
                <a:latin typeface="Arial" panose="020B0604020202020204" pitchFamily="34" charset="0"/>
                <a:cs typeface="Arial" panose="020B0604020202020204" pitchFamily="34" charset="0"/>
              </a:rPr>
              <a:t>it was fairly useful and 2 had no opinion.</a:t>
            </a:r>
            <a:endParaRPr lang="en-GB" sz="1100" dirty="0">
              <a:latin typeface="Arial" panose="020B0604020202020204" pitchFamily="34" charset="0"/>
              <a:cs typeface="Arial" panose="020B0604020202020204" pitchFamily="34" charset="0"/>
            </a:endParaRPr>
          </a:p>
        </p:txBody>
      </p:sp>
      <p:sp>
        <p:nvSpPr>
          <p:cNvPr id="8" name="TextBox 7"/>
          <p:cNvSpPr txBox="1"/>
          <p:nvPr/>
        </p:nvSpPr>
        <p:spPr>
          <a:xfrm>
            <a:off x="467544" y="6092135"/>
            <a:ext cx="8352928" cy="430887"/>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the UK, 4 </a:t>
            </a:r>
            <a:r>
              <a:rPr lang="en-GB" sz="1100" dirty="0">
                <a:latin typeface="Arial" panose="020B0604020202020204" pitchFamily="34" charset="0"/>
                <a:cs typeface="Arial" panose="020B0604020202020204" pitchFamily="34" charset="0"/>
              </a:rPr>
              <a:t>felt the </a:t>
            </a:r>
            <a:r>
              <a:rPr lang="en-GB" sz="1100" dirty="0" err="1">
                <a:latin typeface="Arial" panose="020B0604020202020204" pitchFamily="34" charset="0"/>
                <a:cs typeface="Arial" panose="020B0604020202020204" pitchFamily="34" charset="0"/>
              </a:rPr>
              <a:t>M</a:t>
            </a:r>
            <a:r>
              <a:rPr lang="en-GB" sz="1100" dirty="0" err="1" smtClean="0">
                <a:latin typeface="Arial" panose="020B0604020202020204" pitchFamily="34" charset="0"/>
                <a:cs typeface="Arial" panose="020B0604020202020204" pitchFamily="34" charset="0"/>
              </a:rPr>
              <a:t>entimeter</a:t>
            </a:r>
            <a:r>
              <a:rPr lang="en-GB" sz="1100" dirty="0" smtClean="0">
                <a:latin typeface="Arial" panose="020B0604020202020204" pitchFamily="34" charset="0"/>
                <a:cs typeface="Arial" panose="020B0604020202020204" pitchFamily="34" charset="0"/>
              </a:rPr>
              <a:t> </a:t>
            </a:r>
            <a:r>
              <a:rPr lang="en-GB" sz="1100" dirty="0">
                <a:latin typeface="Arial" panose="020B0604020202020204" pitchFamily="34" charset="0"/>
                <a:cs typeface="Arial" panose="020B0604020202020204" pitchFamily="34" charset="0"/>
              </a:rPr>
              <a:t>to provide feedback was very useful, </a:t>
            </a:r>
            <a:r>
              <a:rPr lang="en-GB" sz="1100" dirty="0" smtClean="0">
                <a:latin typeface="Arial" panose="020B0604020202020204" pitchFamily="34" charset="0"/>
                <a:cs typeface="Arial" panose="020B0604020202020204" pitchFamily="34" charset="0"/>
              </a:rPr>
              <a:t>6 </a:t>
            </a:r>
            <a:r>
              <a:rPr lang="en-GB" sz="1100" dirty="0">
                <a:latin typeface="Arial" panose="020B0604020202020204" pitchFamily="34" charset="0"/>
                <a:cs typeface="Arial" panose="020B0604020202020204" pitchFamily="34" charset="0"/>
              </a:rPr>
              <a:t>felt it was fairly useful and 2 had no opinion</a:t>
            </a:r>
            <a:r>
              <a:rPr lang="en-GB" sz="1100" dirty="0" smtClean="0">
                <a:latin typeface="Arial" panose="020B0604020202020204" pitchFamily="34" charset="0"/>
                <a:cs typeface="Arial" panose="020B0604020202020204" pitchFamily="34" charset="0"/>
              </a:rPr>
              <a:t>.</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did you enjoy most about Week 1?</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3056258248"/>
              </p:ext>
            </p:extLst>
          </p:nvPr>
        </p:nvGraphicFramePr>
        <p:xfrm>
          <a:off x="467544" y="836712"/>
          <a:ext cx="8207375" cy="487680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Mixture of practical and workshop </a:t>
                      </a:r>
                      <a:r>
                        <a:rPr sz="1000" dirty="0" smtClean="0"/>
                        <a:t>activity.</a:t>
                      </a:r>
                      <a:r>
                        <a:rPr lang="en-GB" sz="1000" baseline="0" dirty="0" smtClean="0"/>
                        <a:t> </a:t>
                      </a:r>
                      <a:r>
                        <a:rPr sz="1000" dirty="0" smtClean="0"/>
                        <a:t>Flexible </a:t>
                      </a:r>
                      <a:r>
                        <a:rPr sz="1000" dirty="0"/>
                        <a:t>timing</a:t>
                      </a:r>
                      <a:r>
                        <a:rPr sz="1000" dirty="0" smtClean="0"/>
                        <a:t>.</a:t>
                      </a:r>
                      <a:r>
                        <a:rPr lang="en-GB" sz="1000" dirty="0" smtClean="0"/>
                        <a:t> </a:t>
                      </a:r>
                      <a:r>
                        <a:rPr lang="en-GB" sz="1000" b="1" dirty="0" smtClean="0"/>
                        <a:t> (UK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Our two teachers, very professional</a:t>
                      </a:r>
                      <a:r>
                        <a:rPr sz="1000" dirty="0" smtClean="0"/>
                        <a:t>.</a:t>
                      </a:r>
                      <a:r>
                        <a:rPr lang="en-GB" sz="1000" dirty="0" smtClean="0"/>
                        <a:t> </a:t>
                      </a:r>
                      <a:r>
                        <a:rPr lang="en-GB" sz="1000" b="1" dirty="0" smtClean="0"/>
                        <a:t>(Chinese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The team consulting work. The example teaching</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lang="en-GB" sz="1000" dirty="0" smtClean="0"/>
                        <a:t>D</a:t>
                      </a:r>
                      <a:r>
                        <a:rPr sz="1000" dirty="0" err="1" smtClean="0"/>
                        <a:t>ifferent</a:t>
                      </a:r>
                      <a:r>
                        <a:rPr sz="1000" dirty="0" smtClean="0"/>
                        <a:t> culture</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It was really interactive and group-work focused. This was brilliant as it gave us a chance to get to know all the other students in a really interesting-culture based way. Getting to discuss the difference in </a:t>
                      </a:r>
                      <a:r>
                        <a:rPr sz="1000" dirty="0" smtClean="0"/>
                        <a:t>business </a:t>
                      </a:r>
                      <a:r>
                        <a:rPr sz="1000" dirty="0"/>
                        <a:t>practices between the UK and China was really fascinating. </a:t>
                      </a:r>
                      <a:r>
                        <a:rPr sz="1000" dirty="0" smtClean="0"/>
                        <a:t>Really </a:t>
                      </a:r>
                      <a:r>
                        <a:rPr sz="1000" dirty="0"/>
                        <a:t>great course! Well done Anne and Gregg</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I think it was good that first week we did the MBA because after that week we bonded a lot in our working groups and we were all friends.</a:t>
                      </a:r>
                    </a:p>
                    <a:p>
                      <a:r>
                        <a:rPr sz="1000" dirty="0"/>
                        <a:t>Regarding, the concepts learn it was insightful sometimes and it helped me to think wider and deep down on some topics. The class was very dynamic and participated. Anne and Greg were really good at introducing the concepts and the class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lang="en-GB" sz="1000" dirty="0" smtClean="0"/>
                        <a:t>C</a:t>
                      </a:r>
                      <a:r>
                        <a:rPr sz="1000" dirty="0" smtClean="0"/>
                        <a:t>ash </a:t>
                      </a:r>
                      <a:r>
                        <a:rPr sz="1000" dirty="0"/>
                        <a:t>is the king. </a:t>
                      </a:r>
                      <a:r>
                        <a:rPr lang="en-GB" sz="1000" dirty="0" smtClean="0"/>
                        <a:t>C</a:t>
                      </a:r>
                      <a:r>
                        <a:rPr sz="1000" dirty="0" smtClean="0"/>
                        <a:t>ash </a:t>
                      </a:r>
                      <a:r>
                        <a:rPr sz="1000" dirty="0"/>
                        <a:t>flow is very important for a company to operate</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The style of </a:t>
                      </a:r>
                      <a:r>
                        <a:rPr sz="1000" dirty="0" smtClean="0"/>
                        <a:t>teaching</a:t>
                      </a:r>
                      <a:r>
                        <a:rPr lang="en-GB" sz="1000" baseline="0" dirty="0" smtClean="0"/>
                        <a:t> p</a:t>
                      </a:r>
                      <a:r>
                        <a:rPr sz="1000" dirty="0" err="1" smtClean="0"/>
                        <a:t>ractice</a:t>
                      </a:r>
                      <a:r>
                        <a:rPr sz="1000" dirty="0" smtClean="0"/>
                        <a:t> </a:t>
                      </a:r>
                      <a:r>
                        <a:rPr sz="1000" dirty="0"/>
                        <a:t>right after the knowledge </a:t>
                      </a:r>
                      <a:r>
                        <a:rPr sz="1000" dirty="0" smtClean="0"/>
                        <a:t>teaching</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a:defRPr sz="1000" b="0"/>
                      </a:pPr>
                      <a:r>
                        <a:rPr sz="1000" dirty="0"/>
                        <a:t>Yes, I enjoy the teamwork in Week 1. We have many group discussion and task, and we learn from each other</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The team work and communications with changing team members, which helps a lot for knowing each other well</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lang="en-GB" sz="1000" dirty="0" smtClean="0"/>
                        <a:t>T</a:t>
                      </a:r>
                      <a:r>
                        <a:rPr sz="1000" dirty="0" err="1" smtClean="0"/>
                        <a:t>eam</a:t>
                      </a:r>
                      <a:r>
                        <a:rPr sz="1000" dirty="0" smtClean="0"/>
                        <a:t> </a:t>
                      </a:r>
                      <a:r>
                        <a:rPr sz="1000" dirty="0"/>
                        <a:t>work and the </a:t>
                      </a:r>
                      <a:r>
                        <a:rPr sz="1000" dirty="0" smtClean="0"/>
                        <a:t>interaction</a:t>
                      </a:r>
                      <a:r>
                        <a:rPr lang="en-GB" sz="1000" dirty="0" smtClean="0"/>
                        <a:t> </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a:defRPr sz="1000" b="0"/>
                      </a:pPr>
                      <a:r>
                        <a:rPr sz="1000" dirty="0"/>
                        <a:t>I really like the course of the first week, this course has let me learn a lot of knowledge, learned a lot of MBA content, which we usually do not touch, but this knowledge is very useful</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1"/>
                  </a:ext>
                </a:extLst>
              </a:tr>
              <a:tr h="0">
                <a:tc>
                  <a:txBody>
                    <a:bodyPr/>
                    <a:lstStyle/>
                    <a:p>
                      <a:pPr>
                        <a:defRPr sz="1000" b="0"/>
                      </a:pPr>
                      <a:r>
                        <a:rPr sz="1000" dirty="0"/>
                        <a:t>Anne and Greg are so professional and amazing. It has been really wonderful time to learn with them</a:t>
                      </a:r>
                      <a:r>
                        <a:rPr sz="1000" dirty="0" smtClean="0"/>
                        <a:t>.</a:t>
                      </a:r>
                      <a:r>
                        <a:rPr lang="en-GB" sz="1000" b="1" dirty="0" smtClean="0"/>
                        <a:t> (Chinese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2"/>
                  </a:ext>
                </a:extLst>
              </a:tr>
              <a:tr h="0">
                <a:tc>
                  <a:txBody>
                    <a:bodyPr/>
                    <a:lstStyle/>
                    <a:p>
                      <a:pPr>
                        <a:defRPr sz="1000" b="0"/>
                      </a:pPr>
                      <a:r>
                        <a:rPr sz="1000" dirty="0"/>
                        <a:t>Actually, I enjoy all the things in Week 1. Especially the presentation and the company running game</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3"/>
                  </a:ext>
                </a:extLst>
              </a:tr>
              <a:tr h="0">
                <a:tc>
                  <a:txBody>
                    <a:bodyPr/>
                    <a:lstStyle/>
                    <a:p>
                      <a:pPr>
                        <a:defRPr sz="1000" b="0"/>
                      </a:pPr>
                      <a:r>
                        <a:rPr sz="1000" dirty="0"/>
                        <a:t>It was very interesting, I learnt a lot of things I had never learnt about. I enjoyed working in teams. The teachers were very good communicators and knowledgeable on the subject and approachable. The only thing I would say is that it would be interesting to have the view from a non-western teacher, especially on the day we learnt about culture. I think it would have been interesting to have input from a Chinese teacher on their views about different cultures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4"/>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did you enjoy most about Week 1?</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3965313153"/>
              </p:ext>
            </p:extLst>
          </p:nvPr>
        </p:nvGraphicFramePr>
        <p:xfrm>
          <a:off x="467544" y="836712"/>
          <a:ext cx="8207375" cy="176784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Much knowledge learned. It’s </a:t>
                      </a:r>
                      <a:r>
                        <a:rPr lang="en-GB" sz="1000" dirty="0" smtClean="0"/>
                        <a:t>v</a:t>
                      </a:r>
                      <a:r>
                        <a:rPr sz="1000" dirty="0" err="1" smtClean="0"/>
                        <a:t>ery</a:t>
                      </a:r>
                      <a:r>
                        <a:rPr sz="1000" dirty="0" smtClean="0"/>
                        <a:t> </a:t>
                      </a:r>
                      <a:r>
                        <a:rPr sz="1000" dirty="0"/>
                        <a:t>useful</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The Finance </a:t>
                      </a:r>
                      <a:r>
                        <a:rPr sz="1000" dirty="0" smtClean="0"/>
                        <a:t>game</a:t>
                      </a:r>
                      <a:r>
                        <a:rPr lang="en-GB" sz="1000" dirty="0" smtClean="0"/>
                        <a:t> </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lang="en-GB" sz="1000" dirty="0" smtClean="0"/>
                        <a:t>T</a:t>
                      </a:r>
                      <a:r>
                        <a:rPr sz="1000" dirty="0" smtClean="0"/>
                        <a:t>he </a:t>
                      </a:r>
                      <a:r>
                        <a:rPr sz="1000" dirty="0"/>
                        <a:t>financial </a:t>
                      </a:r>
                      <a:r>
                        <a:rPr sz="1000" dirty="0" smtClean="0"/>
                        <a:t>part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sz="1000" dirty="0"/>
                        <a:t>Lots of chat, good for getting to know people a </a:t>
                      </a:r>
                      <a:r>
                        <a:rPr sz="1000" dirty="0" smtClean="0"/>
                        <a:t>bit.</a:t>
                      </a:r>
                      <a:r>
                        <a:rPr lang="en-GB" sz="1000" baseline="0" dirty="0" smtClean="0"/>
                        <a:t> </a:t>
                      </a:r>
                      <a:r>
                        <a:rPr sz="1000" dirty="0" smtClean="0"/>
                        <a:t>It </a:t>
                      </a:r>
                      <a:r>
                        <a:rPr sz="1000" dirty="0"/>
                        <a:t>was all good</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The whole week was well structured with clear objectives for each day</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The course content was very good. The interactive elements were particularity good for the format that the program was (</a:t>
                      </a:r>
                      <a:r>
                        <a:rPr sz="1000" dirty="0" err="1"/>
                        <a:t>ie</a:t>
                      </a:r>
                      <a:r>
                        <a:rPr sz="1000" dirty="0"/>
                        <a:t> with lots of different people from different places). The course was well paced, lots of information but not an overload. Case studies were very useful as well, could even have more</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 improvements or changes are needed for Week 1 of FELIA?</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767081455"/>
              </p:ext>
            </p:extLst>
          </p:nvPr>
        </p:nvGraphicFramePr>
        <p:xfrm>
          <a:off x="467544" y="692696"/>
          <a:ext cx="8207375" cy="530352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Breakfast / start of class needed to be amended maybe a first day later start next time</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Pretty goo</a:t>
                      </a:r>
                      <a:r>
                        <a:rPr sz="1000" b="0" dirty="0"/>
                        <a:t>d</a:t>
                      </a:r>
                      <a:r>
                        <a:rPr sz="1000" b="0" dirty="0" smtClean="0"/>
                        <a:t>!!!</a:t>
                      </a:r>
                      <a:r>
                        <a:rPr lang="en-GB" sz="1000" b="1" dirty="0" smtClean="0"/>
                        <a:t> (Chinese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lang="en-GB" sz="1000" dirty="0" smtClean="0"/>
                        <a:t>I</a:t>
                      </a:r>
                      <a:r>
                        <a:rPr sz="1000" dirty="0" smtClean="0"/>
                        <a:t>t </a:t>
                      </a:r>
                      <a:r>
                        <a:rPr sz="1000" dirty="0"/>
                        <a:t>is really hard for </a:t>
                      </a:r>
                      <a:r>
                        <a:rPr sz="1000" dirty="0" smtClean="0"/>
                        <a:t>Chinese </a:t>
                      </a:r>
                      <a:r>
                        <a:rPr sz="1000" dirty="0"/>
                        <a:t>student catch some viewpoint of financial thing. </a:t>
                      </a:r>
                      <a:r>
                        <a:rPr lang="en-GB" sz="1000" dirty="0" smtClean="0"/>
                        <a:t>W</a:t>
                      </a:r>
                      <a:r>
                        <a:rPr sz="1000" dirty="0" smtClean="0"/>
                        <a:t>e </a:t>
                      </a:r>
                      <a:r>
                        <a:rPr sz="1000" dirty="0"/>
                        <a:t>need time to </a:t>
                      </a:r>
                      <a:r>
                        <a:rPr sz="1000" dirty="0" smtClean="0"/>
                        <a:t>understand</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sz="1000" dirty="0"/>
                        <a:t>I thought it was brilliant! No improvements to be made</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In my opinion the course can be more address to engineers, we can learn about finance and marketing reading a book or web browsing. I could see that they tried to adapt the contents to our field but it wasn't enough. In an MBA for engineers we could have learned how to apply for funding, how to write a project and get the attention of investors, steps for creating a start up, business programs for engineers and so on, the contents were too general. For further innovation academy it would be good to extent the first week to two weeks and dive into all the concepts and terms in a deeper way. </a:t>
                      </a:r>
                    </a:p>
                    <a:p>
                      <a:endParaRPr sz="1000" dirty="0"/>
                    </a:p>
                    <a:p>
                      <a:r>
                        <a:rPr sz="1000" dirty="0"/>
                        <a:t>Moreover, we were in China but the interlocutors were from UK we were always speaking English and all the examples and cases of study were from Western culture. We discussed in class about the bias in the society and I honestly think the first week was completely biased. If you don't dive into Chinese society and apply all the terms to an oriental culture I truly don't see the point of holding the innovation academy in China (that can be extended to the whole academy)</a:t>
                      </a:r>
                    </a:p>
                    <a:p>
                      <a:endParaRPr sz="1000" dirty="0"/>
                    </a:p>
                    <a:p>
                      <a:r>
                        <a:rPr sz="1000" dirty="0"/>
                        <a:t>Also, could be helpful to have a lecture of an engineering who has set up a company and I went through all the difficulties or someone from the company that interviews engineers explaining which are the values they are looking for and how you should sell your knowledge. They well explained us all the concepts about business and what it is important, what we should look for and so on. However, the link in between all this concepts and us was missing. Most of us we are doing the PhD we needed to see the path and how to get there, which would be our strategy to get to the business world. In conclusion, the approach was not the proper one even if the concepts were well explained and the interlocutors did an excellent job</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lang="en-GB" sz="1000" dirty="0" smtClean="0"/>
                        <a:t>M</a:t>
                      </a:r>
                      <a:r>
                        <a:rPr sz="1000" dirty="0" smtClean="0"/>
                        <a:t>ore </a:t>
                      </a:r>
                      <a:r>
                        <a:rPr sz="1000" dirty="0" err="1"/>
                        <a:t>prereading</a:t>
                      </a:r>
                      <a:r>
                        <a:rPr sz="1000" dirty="0"/>
                        <a:t> materials could be better</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smtClean="0"/>
                        <a:t>Nothing</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More teamwork </a:t>
                      </a:r>
                      <a:r>
                        <a:rPr sz="1000" dirty="0" smtClean="0"/>
                        <a:t>activities</a:t>
                      </a:r>
                      <a:r>
                        <a:rPr lang="en-GB" sz="1000" dirty="0" smtClean="0"/>
                        <a:t> </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a:defRPr sz="1000" b="0"/>
                      </a:pPr>
                      <a:r>
                        <a:rPr sz="1000" dirty="0"/>
                        <a:t>The course is perfect, I can not think of improvements or </a:t>
                      </a:r>
                      <a:r>
                        <a:rPr sz="1000" dirty="0" smtClean="0"/>
                        <a:t>changes</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Everything is good</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sz="1000" dirty="0"/>
                        <a:t>It's good! If possible, make it longer! I think I want more time to enjoy the course, and the tutor are really excellent</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a:defRPr sz="1000" b="0"/>
                      </a:pPr>
                      <a:r>
                        <a:rPr sz="1000" dirty="0"/>
                        <a:t>I have said it in the previous answer</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1"/>
                  </a:ext>
                </a:extLst>
              </a:tr>
              <a:tr h="0">
                <a:tc>
                  <a:txBody>
                    <a:bodyPr/>
                    <a:lstStyle/>
                    <a:p>
                      <a:pPr>
                        <a:defRPr sz="1000" b="0"/>
                      </a:pPr>
                      <a:r>
                        <a:rPr sz="1000" dirty="0"/>
                        <a:t>Excellent experience, can’t be </a:t>
                      </a:r>
                      <a:r>
                        <a:rPr sz="1000" dirty="0" smtClean="0"/>
                        <a:t>better</a:t>
                      </a:r>
                      <a:r>
                        <a:rPr lang="en-GB" sz="1000" dirty="0" smtClean="0"/>
                        <a:t> </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2"/>
                  </a:ext>
                </a:extLst>
              </a:tr>
            </a:tbl>
          </a:graphicData>
        </a:graphic>
      </p:graphicFrame>
      <p:graphicFrame>
        <p:nvGraphicFramePr>
          <p:cNvPr id="5" name="New Table"/>
          <p:cNvGraphicFramePr>
            <a:graphicFrameLocks noGrp="1"/>
          </p:cNvGraphicFramePr>
          <p:nvPr>
            <p:ph sz="quarter" idx="14"/>
            <p:extLst>
              <p:ext uri="{D42A27DB-BD31-4B8C-83A1-F6EECF244321}">
                <p14:modId xmlns:p14="http://schemas.microsoft.com/office/powerpoint/2010/main" val="580393973"/>
              </p:ext>
            </p:extLst>
          </p:nvPr>
        </p:nvGraphicFramePr>
        <p:xfrm>
          <a:off x="467544" y="5970455"/>
          <a:ext cx="8207375" cy="48768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The time is a little </a:t>
                      </a:r>
                      <a:r>
                        <a:rPr sz="1000" dirty="0" smtClean="0"/>
                        <a:t>compressed</a:t>
                      </a:r>
                      <a:r>
                        <a:rPr lang="en-GB" sz="1000" dirty="0" smtClean="0"/>
                        <a:t> </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Some more time for preparation of the final presentations would be good</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challenging were the group tasks during Week 2? </a:t>
            </a:r>
          </a:p>
        </p:txBody>
      </p:sp>
      <p:sp>
        <p:nvSpPr>
          <p:cNvPr id="4" name="Pre"/>
          <p:cNvSpPr>
            <a:spLocks noGrp="1"/>
          </p:cNvSpPr>
          <p:nvPr>
            <p:ph sz="quarter" idx="14"/>
          </p:nvPr>
        </p:nvSpPr>
        <p:spPr/>
        <p:txBody>
          <a:bodyPr/>
          <a:lstStyle/>
          <a:p>
            <a:r>
              <a:rPr lang="en-US"/>
              <a:t>WEEK 2</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ChartObject"/>
          <p:cNvGraphicFramePr>
            <a:graphicFrameLocks noGrp="1"/>
          </p:cNvGraphicFramePr>
          <p:nvPr>
            <p:ph sz="quarter" idx="15"/>
            <p:extLst>
              <p:ext uri="{D42A27DB-BD31-4B8C-83A1-F6EECF244321}">
                <p14:modId xmlns:p14="http://schemas.microsoft.com/office/powerpoint/2010/main" val="1279194318"/>
              </p:ext>
            </p:extLst>
          </p:nvPr>
        </p:nvGraphicFramePr>
        <p:xfrm>
          <a:off x="467544" y="1556792"/>
          <a:ext cx="8207375" cy="3744416"/>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733256"/>
            <a:ext cx="8352928" cy="1107996"/>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10 felt the group tasks were about right in terms of challenge and 4 felt they weren’t challenging enough. </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5</a:t>
            </a:r>
            <a:r>
              <a:rPr lang="en-GB" sz="1100" dirty="0" smtClean="0">
                <a:latin typeface="Arial" panose="020B0604020202020204" pitchFamily="34" charset="0"/>
                <a:cs typeface="Arial" panose="020B0604020202020204" pitchFamily="34" charset="0"/>
              </a:rPr>
              <a:t> </a:t>
            </a:r>
            <a:r>
              <a:rPr lang="en-GB" sz="1100" dirty="0">
                <a:latin typeface="Arial" panose="020B0604020202020204" pitchFamily="34" charset="0"/>
                <a:cs typeface="Arial" panose="020B0604020202020204" pitchFamily="34" charset="0"/>
              </a:rPr>
              <a:t>felt the group tasks were about right in terms of challenge and </a:t>
            </a:r>
            <a:r>
              <a:rPr lang="en-GB" sz="1100" dirty="0" smtClean="0">
                <a:latin typeface="Arial" panose="020B0604020202020204" pitchFamily="34" charset="0"/>
                <a:cs typeface="Arial" panose="020B0604020202020204" pitchFamily="34" charset="0"/>
              </a:rPr>
              <a:t>7 </a:t>
            </a:r>
            <a:r>
              <a:rPr lang="en-GB" sz="1100" dirty="0">
                <a:latin typeface="Arial" panose="020B0604020202020204" pitchFamily="34" charset="0"/>
                <a:cs typeface="Arial" panose="020B0604020202020204" pitchFamily="34" charset="0"/>
              </a:rPr>
              <a:t>felt they weren’t challenging enough. </a:t>
            </a:r>
          </a:p>
          <a:p>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Did </a:t>
            </a:r>
            <a:r>
              <a:rPr lang="en-US" dirty="0"/>
              <a:t>the skills you acquired during Week 1 help you complete the tasks assigned in Week 2?</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278043277"/>
              </p:ext>
            </p:extLst>
          </p:nvPr>
        </p:nvGraphicFramePr>
        <p:xfrm>
          <a:off x="468313" y="908051"/>
          <a:ext cx="8207375" cy="432115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78457" y="5517232"/>
            <a:ext cx="8352928" cy="1107996"/>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12 felt the skills acquired in week one helped to complete tasks in week two, 2 felt the skills acquired in week one did not help</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9</a:t>
            </a:r>
            <a:r>
              <a:rPr lang="en-GB" sz="1100" dirty="0" smtClean="0">
                <a:latin typeface="Arial" panose="020B0604020202020204" pitchFamily="34" charset="0"/>
                <a:cs typeface="Arial" panose="020B0604020202020204" pitchFamily="34" charset="0"/>
              </a:rPr>
              <a:t> </a:t>
            </a:r>
            <a:r>
              <a:rPr lang="en-GB" sz="1100" dirty="0">
                <a:latin typeface="Arial" panose="020B0604020202020204" pitchFamily="34" charset="0"/>
                <a:cs typeface="Arial" panose="020B0604020202020204" pitchFamily="34" charset="0"/>
              </a:rPr>
              <a:t>felt the skills acquired in week one helped to complete tasks in week two, 2 felt the skills acquired in week one did not help</a:t>
            </a:r>
          </a:p>
          <a:p>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did you enjoy most about Week 2?</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13706776"/>
              </p:ext>
            </p:extLst>
          </p:nvPr>
        </p:nvGraphicFramePr>
        <p:xfrm>
          <a:off x="467544" y="836712"/>
          <a:ext cx="8207375" cy="545592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lang="en-GB" sz="1000" dirty="0" smtClean="0"/>
                        <a:t>G</a:t>
                      </a:r>
                      <a:r>
                        <a:rPr sz="1000" dirty="0" err="1" smtClean="0"/>
                        <a:t>roup</a:t>
                      </a:r>
                      <a:r>
                        <a:rPr sz="1000" dirty="0" smtClean="0"/>
                        <a:t> </a:t>
                      </a:r>
                      <a:r>
                        <a:rPr sz="1000" dirty="0"/>
                        <a:t>work was enjoyable. lots of free time</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lang="en-GB" sz="1000" dirty="0" smtClean="0"/>
                        <a:t>T</a:t>
                      </a:r>
                      <a:r>
                        <a:rPr sz="1000" dirty="0" err="1" smtClean="0"/>
                        <a:t>eamwork</a:t>
                      </a:r>
                      <a:r>
                        <a:rPr lang="en-GB" sz="1000" dirty="0" smtClean="0"/>
                        <a:t> </a:t>
                      </a:r>
                      <a:r>
                        <a:rPr lang="en-GB" sz="1000" b="1" dirty="0" smtClean="0"/>
                        <a:t>(Chinese</a:t>
                      </a:r>
                      <a:r>
                        <a:rPr lang="en-GB" sz="1000" b="1" baseline="0" dirty="0" smtClean="0"/>
                        <a:t>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More hand working </a:t>
                      </a:r>
                      <a:r>
                        <a:rPr sz="1000" dirty="0" smtClean="0"/>
                        <a:t>together</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sz="1000" dirty="0" smtClean="0"/>
                        <a:t>UAV</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It was really fun to get into some technical engineering and for everyone to put their expertise into practice. I think it would have been really great for everyone to get a go at both activities (drone/airfoil building) but I understand the drone kits are expensive and it wasn't feasible for everyone to have a go</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The team work was fun. I think it was clever to put in week 1 the business part so we got to meet each other and work in groups. By the second week we were all friends and we enjoyed the part of building wings (even if it was pretty simple and not that interesting). </a:t>
                      </a:r>
                    </a:p>
                    <a:p>
                      <a:endParaRPr sz="1000" dirty="0"/>
                    </a:p>
                    <a:p>
                      <a:r>
                        <a:rPr sz="1000" dirty="0"/>
                        <a:t>David Rooney's were something really valuable, in an overall, for it was the best from the whole academy. He understood (maybe because he is an engineer) perfectly the approach that I was commented in the previous section. We spoke about innovation using real tools, like innovation strategies, ways to innovate, what would be innovate in the future, which are the values demanded in a company, and for the first time in the whole academy we felt a bit challenged to solve engineering problems but keeping in mind the business approach (low cost, easy option, </a:t>
                      </a:r>
                      <a:r>
                        <a:rPr sz="1000" dirty="0" err="1"/>
                        <a:t>etc</a:t>
                      </a:r>
                      <a:r>
                        <a:rPr sz="1000" dirty="0"/>
                        <a:t>). Also, the way he prepared the slides was really good. He used Chinese words to translate the terms (not taking for granted that everyone has an amazing level of English and speaks like a native, BTW more than the 70% of the class wasn't from the UK), giving Chinese examples and making the Chinese students feel really comfortable. Even  I felt they were more willing to speak and participate. </a:t>
                      </a:r>
                    </a:p>
                    <a:p>
                      <a:endParaRPr sz="1000" dirty="0"/>
                    </a:p>
                    <a:p>
                      <a:r>
                        <a:rPr sz="1000" dirty="0"/>
                        <a:t>Regarding the drone project, it was an interesting idea to take advantage of our background and gather people from different disciplines to work in a technical project even if drones wasn't the topic of interest of anyone</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lang="en-GB" sz="1000" dirty="0" smtClean="0"/>
                        <a:t>W</a:t>
                      </a:r>
                      <a:r>
                        <a:rPr sz="1000" dirty="0" err="1" smtClean="0"/>
                        <a:t>ork</a:t>
                      </a:r>
                      <a:r>
                        <a:rPr sz="1000" dirty="0" smtClean="0"/>
                        <a:t> </a:t>
                      </a:r>
                      <a:r>
                        <a:rPr sz="1000" dirty="0"/>
                        <a:t>in a global team and finish a challenging task</a:t>
                      </a:r>
                      <a:r>
                        <a:rPr sz="1000" dirty="0" smtClean="0"/>
                        <a: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lang="en-GB" sz="1000" dirty="0" smtClean="0"/>
                        <a:t>N</a:t>
                      </a:r>
                      <a:r>
                        <a:rPr sz="1000" dirty="0" err="1" smtClean="0"/>
                        <a:t>othing</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a:defRPr sz="1000" b="0"/>
                      </a:pPr>
                      <a:r>
                        <a:rPr sz="1000" dirty="0"/>
                        <a:t>I enjoy making the wing</a:t>
                      </a:r>
                      <a:r>
                        <a:rPr sz="1000" dirty="0" smtClean="0"/>
                        <a: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Assemble the UAV and wings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lang="en-GB" sz="1000" dirty="0" smtClean="0"/>
                        <a:t>T</a:t>
                      </a:r>
                      <a:r>
                        <a:rPr sz="1000" dirty="0" smtClean="0"/>
                        <a:t>o </a:t>
                      </a:r>
                      <a:r>
                        <a:rPr sz="1000" dirty="0"/>
                        <a:t>focus more in team leadership activities and how to deal with your team members in </a:t>
                      </a:r>
                      <a:r>
                        <a:rPr sz="1000" dirty="0" smtClean="0"/>
                        <a:t>general</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a:defRPr sz="1000" b="0"/>
                      </a:pPr>
                      <a:r>
                        <a:rPr sz="1000" dirty="0"/>
                        <a:t>The hands-on lessons in the Week 2 were excellent, but were not closely related to the contents of the first week of lessons. Some of the theoretical classes were too boring and the schedules of courses could be more reasonable and compact</a:t>
                      </a:r>
                      <a:r>
                        <a:rPr sz="1000" dirty="0" smtClean="0"/>
                        <a: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1"/>
                  </a:ext>
                </a:extLst>
              </a:tr>
              <a:tr h="0">
                <a:tc>
                  <a:txBody>
                    <a:bodyPr/>
                    <a:lstStyle/>
                    <a:p>
                      <a:pPr>
                        <a:defRPr sz="1000" b="0"/>
                      </a:pPr>
                      <a:r>
                        <a:rPr sz="1000" dirty="0"/>
                        <a:t>The handwork with team. Not only enhancing the relationships, but also improving views</a:t>
                      </a:r>
                      <a:r>
                        <a:rPr sz="1000" dirty="0" smtClean="0"/>
                        <a: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pTitle"/>
          <p:cNvSpPr>
            <a:spLocks noGrp="1"/>
          </p:cNvSpPr>
          <p:nvPr>
            <p:ph sz="quarter" idx="14" hasCustomPrompt="1"/>
          </p:nvPr>
        </p:nvSpPr>
        <p:spPr/>
        <p:txBody>
          <a:bodyPr/>
          <a:lstStyle/>
          <a:p>
            <a:r>
              <a:rPr lang="en-US" dirty="0"/>
              <a:t>Future Engineers' Leadership and Innovation Academy (FELIA), Beijing 13 - 24 November 2017 - Feedback Survey </a:t>
            </a:r>
          </a:p>
        </p:txBody>
      </p:sp>
      <p:sp>
        <p:nvSpPr>
          <p:cNvPr id="4" name="TextBox 3"/>
          <p:cNvSpPr txBox="1"/>
          <p:nvPr/>
        </p:nvSpPr>
        <p:spPr>
          <a:xfrm>
            <a:off x="107504" y="499692"/>
            <a:ext cx="8892480" cy="2800767"/>
          </a:xfrm>
          <a:prstGeom prst="rect">
            <a:avLst/>
          </a:prstGeom>
          <a:noFill/>
        </p:spPr>
        <p:txBody>
          <a:bodyPr wrap="square" rtlCol="0">
            <a:spAutoFit/>
          </a:bodyPr>
          <a:lstStyle/>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smtClean="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smtClean="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smtClean="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smtClean="0">
              <a:solidFill>
                <a:prstClr val="black"/>
              </a:solidFill>
              <a:latin typeface="Arial" panose="020B0604020202020204" pitchFamily="34" charset="0"/>
              <a:cs typeface="Arial" panose="020B0604020202020204" pitchFamily="34" charset="0"/>
            </a:endParaRPr>
          </a:p>
          <a:p>
            <a:pPr algn="just"/>
            <a:endParaRPr lang="en-GB" sz="1100" dirty="0">
              <a:solidFill>
                <a:prstClr val="black"/>
              </a:solidFill>
              <a:latin typeface="Arial" panose="020B0604020202020204" pitchFamily="34" charset="0"/>
              <a:cs typeface="Arial" panose="020B0604020202020204" pitchFamily="34" charset="0"/>
            </a:endParaRPr>
          </a:p>
          <a:p>
            <a:pPr algn="just"/>
            <a:endParaRPr lang="en-GB" sz="1100" dirty="0" smtClean="0">
              <a:solidFill>
                <a:prstClr val="black"/>
              </a:solidFill>
              <a:latin typeface="Arial" panose="020B0604020202020204" pitchFamily="34" charset="0"/>
              <a:cs typeface="Arial" panose="020B0604020202020204" pitchFamily="34" charset="0"/>
            </a:endParaRPr>
          </a:p>
          <a:p>
            <a:endParaRPr lang="en-GB" sz="1100" dirty="0">
              <a:solidFill>
                <a:prstClr val="black"/>
              </a:solidFill>
              <a:latin typeface="Arial" panose="020B0604020202020204" pitchFamily="34" charset="0"/>
              <a:cs typeface="Arial" panose="020B0604020202020204" pitchFamily="34" charset="0"/>
            </a:endParaRPr>
          </a:p>
          <a:p>
            <a:endParaRPr lang="en-GB" sz="1100" dirty="0">
              <a:solidFill>
                <a:prstClr val="black"/>
              </a:solidFill>
              <a:latin typeface="Arial" panose="020B0604020202020204" pitchFamily="34" charset="0"/>
              <a:cs typeface="Arial" panose="020B0604020202020204" pitchFamily="34" charset="0"/>
            </a:endParaRPr>
          </a:p>
        </p:txBody>
      </p:sp>
      <p:sp>
        <p:nvSpPr>
          <p:cNvPr id="3" name="TextBox 2"/>
          <p:cNvSpPr txBox="1"/>
          <p:nvPr/>
        </p:nvSpPr>
        <p:spPr>
          <a:xfrm>
            <a:off x="197260" y="209313"/>
            <a:ext cx="8712968" cy="6186309"/>
          </a:xfrm>
          <a:prstGeom prst="rect">
            <a:avLst/>
          </a:prstGeom>
          <a:noFill/>
        </p:spPr>
        <p:txBody>
          <a:bodyPr wrap="square" rtlCol="0">
            <a:spAutoFit/>
          </a:bodyPr>
          <a:lstStyle/>
          <a:p>
            <a:pPr algn="just"/>
            <a:r>
              <a:rPr lang="en-GB" sz="1100" b="1" dirty="0" smtClean="0">
                <a:latin typeface="Arial" panose="020B0604020202020204" pitchFamily="34" charset="0"/>
                <a:cs typeface="Arial" panose="020B0604020202020204" pitchFamily="34" charset="0"/>
              </a:rPr>
              <a:t>WEEK 2:</a:t>
            </a:r>
          </a:p>
          <a:p>
            <a:pPr algn="just"/>
            <a:endParaRPr lang="en-GB" sz="1100" dirty="0" smtClean="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7 UK students and 4 Chinese students felt that the group tasks during Week 2 were not challenging enough.</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The vast majority of both Chinese and UK students felt that the skills acquired during Week 1 helped them to complete the tasks assigned in Week 2.</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The elements of Week 2 that were most enjoyed were the opportunities for team work and the practical activities. </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Regarding suggestions for improvement for Week 2, the comments concerned adding more opportunities for innovation to the tasks, providing more of an indication beforehand of the content of Week 2 and providing more structure to the content of the second week. </a:t>
            </a:r>
          </a:p>
          <a:p>
            <a:pPr algn="just"/>
            <a:endParaRPr lang="en-GB" sz="1100" dirty="0">
              <a:latin typeface="Arial" panose="020B0604020202020204" pitchFamily="34" charset="0"/>
              <a:cs typeface="Arial" panose="020B0604020202020204" pitchFamily="34" charset="0"/>
            </a:endParaRPr>
          </a:p>
          <a:p>
            <a:pPr algn="just"/>
            <a:r>
              <a:rPr lang="en-GB" sz="1100" b="1" dirty="0" smtClean="0">
                <a:latin typeface="Arial" panose="020B0604020202020204" pitchFamily="34" charset="0"/>
                <a:cs typeface="Arial" panose="020B0604020202020204" pitchFamily="34" charset="0"/>
              </a:rPr>
              <a:t> OVERALL:</a:t>
            </a:r>
          </a:p>
          <a:p>
            <a:pPr algn="just"/>
            <a:endParaRPr lang="en-GB" sz="1100" b="1"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The elements of the experience that the students enjoyed most were meeting people from a different culture, making friends and learning about each other’s culture and exchanging knowledge and ideas.</a:t>
            </a:r>
          </a:p>
          <a:p>
            <a:pPr algn="just"/>
            <a:endParaRPr lang="en-GB" sz="1100" dirty="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6 Chinese students and 3 UK students felt there weren’t enough social activities organised during FELIA.</a:t>
            </a:r>
          </a:p>
          <a:p>
            <a:pPr algn="just"/>
            <a:endParaRPr lang="en-GB" sz="1100" dirty="0">
              <a:latin typeface="Arial" panose="020B0604020202020204" pitchFamily="34" charset="0"/>
              <a:cs typeface="Arial" panose="020B0604020202020204" pitchFamily="34" charset="0"/>
            </a:endParaRPr>
          </a:p>
          <a:p>
            <a:pPr algn="just"/>
            <a:r>
              <a:rPr lang="en-GB" sz="1100" dirty="0">
                <a:latin typeface="Arial" panose="020B0604020202020204" pitchFamily="34" charset="0"/>
                <a:cs typeface="Arial" panose="020B0604020202020204" pitchFamily="34" charset="0"/>
              </a:rPr>
              <a:t>Among </a:t>
            </a:r>
            <a:r>
              <a:rPr lang="en-GB" sz="1100" dirty="0" smtClean="0">
                <a:latin typeface="Arial" panose="020B0604020202020204" pitchFamily="34" charset="0"/>
                <a:cs typeface="Arial" panose="020B0604020202020204" pitchFamily="34" charset="0"/>
              </a:rPr>
              <a:t>UK students, </a:t>
            </a:r>
            <a:r>
              <a:rPr lang="en-GB" sz="1100" dirty="0">
                <a:latin typeface="Arial" panose="020B0604020202020204" pitchFamily="34" charset="0"/>
                <a:cs typeface="Arial" panose="020B0604020202020204" pitchFamily="34" charset="0"/>
              </a:rPr>
              <a:t>7 felt their cultural awareness of China improved a lot after participating in FELIA, 4 felt their cultural awareness improved a little and 1 felt FELIA had no impact on their cultural awareness of China. </a:t>
            </a:r>
            <a:r>
              <a:rPr lang="en-GB" sz="1100" dirty="0" smtClean="0">
                <a:latin typeface="Arial" panose="020B0604020202020204" pitchFamily="34" charset="0"/>
                <a:cs typeface="Arial" panose="020B0604020202020204" pitchFamily="34" charset="0"/>
              </a:rPr>
              <a:t>Among </a:t>
            </a:r>
            <a:r>
              <a:rPr lang="en-GB" sz="1100" dirty="0">
                <a:latin typeface="Arial" panose="020B0604020202020204" pitchFamily="34" charset="0"/>
                <a:cs typeface="Arial" panose="020B0604020202020204" pitchFamily="34" charset="0"/>
              </a:rPr>
              <a:t>students from the China, 10 felt their cultural awareness of the UK improved a lot after participating in FELIA and 4 felt their cultural awareness of UK improved a little.</a:t>
            </a:r>
          </a:p>
          <a:p>
            <a:pPr algn="just"/>
            <a:endParaRPr lang="en-GB" sz="1100" dirty="0">
              <a:latin typeface="Arial" panose="020B0604020202020204" pitchFamily="34" charset="0"/>
              <a:cs typeface="Arial" panose="020B0604020202020204" pitchFamily="34" charset="0"/>
            </a:endParaRPr>
          </a:p>
          <a:p>
            <a:pPr algn="just"/>
            <a:r>
              <a:rPr lang="en-GB" sz="1100" dirty="0">
                <a:latin typeface="Arial" panose="020B0604020202020204" pitchFamily="34" charset="0"/>
                <a:cs typeface="Arial" panose="020B0604020202020204" pitchFamily="34" charset="0"/>
              </a:rPr>
              <a:t>Among students from China, 12 felt they are better prepared to undertake research fellowship in one of Consortium’s partner institutions outside of their own country and 2 felt there would not be prepared to do </a:t>
            </a:r>
            <a:r>
              <a:rPr lang="en-GB" sz="1100" dirty="0" err="1" smtClean="0">
                <a:latin typeface="Arial" panose="020B0604020202020204" pitchFamily="34" charset="0"/>
                <a:cs typeface="Arial" panose="020B0604020202020204" pitchFamily="34" charset="0"/>
              </a:rPr>
              <a:t>so.Among</a:t>
            </a:r>
            <a:r>
              <a:rPr lang="en-GB" sz="1100" dirty="0" smtClean="0">
                <a:latin typeface="Arial" panose="020B0604020202020204" pitchFamily="34" charset="0"/>
                <a:cs typeface="Arial" panose="020B0604020202020204" pitchFamily="34" charset="0"/>
              </a:rPr>
              <a:t> </a:t>
            </a:r>
            <a:r>
              <a:rPr lang="en-GB" sz="1100" dirty="0">
                <a:latin typeface="Arial" panose="020B0604020202020204" pitchFamily="34" charset="0"/>
                <a:cs typeface="Arial" panose="020B0604020202020204" pitchFamily="34" charset="0"/>
              </a:rPr>
              <a:t>students from the UK, all 12 students felt they are better prepared to undertake research fellowship in one of Consortium’s partner institutions outside of their own country.</a:t>
            </a:r>
          </a:p>
          <a:p>
            <a:pPr algn="just"/>
            <a:endParaRPr lang="en-GB" sz="1100" dirty="0" smtClean="0">
              <a:latin typeface="Arial" panose="020B0604020202020204" pitchFamily="34" charset="0"/>
              <a:cs typeface="Arial" panose="020B0604020202020204" pitchFamily="34" charset="0"/>
            </a:endParaRPr>
          </a:p>
          <a:p>
            <a:pPr algn="just"/>
            <a:r>
              <a:rPr lang="en-GB" sz="1100" dirty="0">
                <a:latin typeface="Arial" panose="020B0604020202020204" pitchFamily="34" charset="0"/>
                <a:cs typeface="Arial" panose="020B0604020202020204" pitchFamily="34" charset="0"/>
              </a:rPr>
              <a:t>Among students from China, 10 felt the programme had given them the desire to undertake a research fellowship in one of Consortium’s partner institutions outside of their own country and 4 felt it did </a:t>
            </a:r>
            <a:r>
              <a:rPr lang="en-GB" sz="1100" dirty="0" smtClean="0">
                <a:latin typeface="Arial" panose="020B0604020202020204" pitchFamily="34" charset="0"/>
                <a:cs typeface="Arial" panose="020B0604020202020204" pitchFamily="34" charset="0"/>
              </a:rPr>
              <a:t>not. Among </a:t>
            </a:r>
            <a:r>
              <a:rPr lang="en-GB" sz="1100" dirty="0">
                <a:latin typeface="Arial" panose="020B0604020202020204" pitchFamily="34" charset="0"/>
                <a:cs typeface="Arial" panose="020B0604020202020204" pitchFamily="34" charset="0"/>
              </a:rPr>
              <a:t>students from the UK, 8 felt the programme had given them the desire to undertake a research fellowship in one of Consortium’s partner institutions outside of their own country and 4 felt it had not.</a:t>
            </a:r>
          </a:p>
          <a:p>
            <a:pPr algn="just"/>
            <a:endParaRPr lang="en-GB" sz="1100" dirty="0" smtClean="0">
              <a:latin typeface="Arial" panose="020B0604020202020204" pitchFamily="34" charset="0"/>
              <a:cs typeface="Arial" panose="020B0604020202020204" pitchFamily="34" charset="0"/>
            </a:endParaRPr>
          </a:p>
          <a:p>
            <a:pPr algn="just"/>
            <a:r>
              <a:rPr lang="en-GB" sz="1100" dirty="0" smtClean="0">
                <a:latin typeface="Arial" panose="020B0604020202020204" pitchFamily="34" charset="0"/>
                <a:cs typeface="Arial" panose="020B0604020202020204" pitchFamily="34" charset="0"/>
              </a:rPr>
              <a:t>Among </a:t>
            </a:r>
            <a:r>
              <a:rPr lang="en-GB" sz="1100" dirty="0">
                <a:latin typeface="Arial" panose="020B0604020202020204" pitchFamily="34" charset="0"/>
                <a:cs typeface="Arial" panose="020B0604020202020204" pitchFamily="34" charset="0"/>
              </a:rPr>
              <a:t>students from China, 11 would be very likely recommend FELIA to other students, 2 would be fairly likely recommend FELIA and 1 would be neither likely nor unlikely recommend FELIA. </a:t>
            </a:r>
            <a:r>
              <a:rPr lang="en-GB" sz="1100" dirty="0" smtClean="0">
                <a:latin typeface="Arial" panose="020B0604020202020204" pitchFamily="34" charset="0"/>
                <a:cs typeface="Arial" panose="020B0604020202020204" pitchFamily="34" charset="0"/>
              </a:rPr>
              <a:t>Among </a:t>
            </a:r>
            <a:r>
              <a:rPr lang="en-GB" sz="1100" dirty="0">
                <a:latin typeface="Arial" panose="020B0604020202020204" pitchFamily="34" charset="0"/>
                <a:cs typeface="Arial" panose="020B0604020202020204" pitchFamily="34" charset="0"/>
              </a:rPr>
              <a:t>students from the UK, 10 would be very likely recommend FELIA to other students, 1 would be fairly likely recommend FELIA and 1 would be neither likely nor unlikely recommend FELIA. </a:t>
            </a:r>
          </a:p>
          <a:p>
            <a:pPr algn="just"/>
            <a:endParaRPr lang="en-GB" sz="1100" dirty="0">
              <a:latin typeface="Arial" panose="020B0604020202020204" pitchFamily="34" charset="0"/>
              <a:cs typeface="Arial" panose="020B0604020202020204" pitchFamily="34" charset="0"/>
            </a:endParaRPr>
          </a:p>
          <a:p>
            <a:pPr algn="just"/>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468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did you enjoy most about Week 2?</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3373849187"/>
              </p:ext>
            </p:extLst>
          </p:nvPr>
        </p:nvGraphicFramePr>
        <p:xfrm>
          <a:off x="467544" y="836712"/>
          <a:ext cx="8207375" cy="201168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Maybe the team work. We worked together on the wing making job</a:t>
                      </a:r>
                      <a:r>
                        <a:rPr sz="1000" dirty="0" smtClean="0"/>
                        <a:t>.</a:t>
                      </a:r>
                      <a:r>
                        <a:rPr lang="en-GB" sz="1000" dirty="0" smtClean="0"/>
                        <a:t> </a:t>
                      </a:r>
                      <a:r>
                        <a:rPr lang="en-GB" sz="1000" b="1" dirty="0" smtClean="0"/>
                        <a:t>(Chinese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I enjoyed working in teams and I feel that by week 2 we all knew each other better and were able to work well together and have fun too</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Good group work</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sz="1000" dirty="0"/>
                        <a:t>Making the airplane </a:t>
                      </a:r>
                      <a:r>
                        <a:rPr sz="1000" dirty="0" smtClean="0"/>
                        <a:t>wing</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Liked seeing the facilities we saw.</a:t>
                      </a:r>
                    </a:p>
                    <a:p>
                      <a:r>
                        <a:rPr sz="1000" dirty="0"/>
                        <a:t>Enjoyed the group build we did, although I wonder if it could somehow be more of an engineering project. It was to a certain extent advanced model building</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Flying the drones</a:t>
                      </a:r>
                      <a:r>
                        <a:rPr sz="1000" dirty="0" smtClean="0"/>
                        <a:t>.</a:t>
                      </a:r>
                      <a:r>
                        <a:rPr lang="en-GB" sz="1000" dirty="0" smtClean="0"/>
                        <a:t> </a:t>
                      </a:r>
                      <a:r>
                        <a:rPr lang="en-GB" sz="1000" b="1" dirty="0" smtClean="0"/>
                        <a:t>(UK Student) </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a:t>The lectures were good. Flying a drone was fun, and the little I did of building the drone was fun</a:t>
                      </a:r>
                      <a:r>
                        <a:rPr sz="1000" dirty="0" smtClean="0"/>
                        <a:t>.</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 improvements or changes are needed for Week 2 of FELIA?</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113660099"/>
              </p:ext>
            </p:extLst>
          </p:nvPr>
        </p:nvGraphicFramePr>
        <p:xfrm>
          <a:off x="467544" y="836712"/>
          <a:ext cx="8207375" cy="496824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lang="en-GB" sz="1000" dirty="0" smtClean="0"/>
                        <a:t>N</a:t>
                      </a:r>
                      <a:r>
                        <a:rPr sz="1000" dirty="0" err="1" smtClean="0"/>
                        <a:t>eeds</a:t>
                      </a:r>
                      <a:r>
                        <a:rPr sz="1000" dirty="0" smtClean="0"/>
                        <a:t> </a:t>
                      </a:r>
                      <a:r>
                        <a:rPr sz="1000" dirty="0"/>
                        <a:t>more content? Also didn't seem to let us innovate </a:t>
                      </a:r>
                      <a:r>
                        <a:rPr sz="1000" dirty="0" smtClean="0"/>
                        <a:t>anything.</a:t>
                      </a:r>
                      <a:r>
                        <a:rPr lang="en-GB" sz="1000" baseline="0" dirty="0" smtClean="0"/>
                        <a:t> I</a:t>
                      </a:r>
                      <a:r>
                        <a:rPr sz="1000" dirty="0" smtClean="0"/>
                        <a:t>f </a:t>
                      </a:r>
                      <a:r>
                        <a:rPr sz="1000" dirty="0"/>
                        <a:t>we had designed our own structures or understood the reasoning why we did things would've been more helpful. felt very build this wing, break it. We were expecting something a little more and we didn't </a:t>
                      </a:r>
                      <a:r>
                        <a:rPr sz="1000" dirty="0" err="1"/>
                        <a:t>realise</a:t>
                      </a:r>
                      <a:r>
                        <a:rPr sz="1000" dirty="0"/>
                        <a:t> teams had different </a:t>
                      </a:r>
                      <a:r>
                        <a:rPr sz="1000" dirty="0" smtClean="0"/>
                        <a:t>specs</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N</a:t>
                      </a:r>
                      <a:r>
                        <a:rPr sz="1000" dirty="0" err="1" smtClean="0"/>
                        <a:t>eed</a:t>
                      </a:r>
                      <a:r>
                        <a:rPr sz="1000" dirty="0" smtClean="0"/>
                        <a:t> </a:t>
                      </a:r>
                      <a:r>
                        <a:rPr sz="1000" dirty="0"/>
                        <a:t>more substantial contents. </a:t>
                      </a:r>
                      <a:r>
                        <a:rPr lang="en-GB" sz="1000" dirty="0" smtClean="0"/>
                        <a:t>V</a:t>
                      </a:r>
                      <a:r>
                        <a:rPr sz="1000" dirty="0" err="1" smtClean="0"/>
                        <a:t>ery</a:t>
                      </a:r>
                      <a:r>
                        <a:rPr sz="1000" dirty="0" smtClean="0"/>
                        <a:t> </a:t>
                      </a:r>
                      <a:r>
                        <a:rPr sz="1000" dirty="0"/>
                        <a:t>loose during the second week</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To avoid sounding patronizing, instructors need to adopt fun, interactive teaching methods</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C</a:t>
                      </a:r>
                      <a:r>
                        <a:rPr sz="1000" dirty="0" err="1" smtClean="0"/>
                        <a:t>hinese</a:t>
                      </a:r>
                      <a:r>
                        <a:rPr sz="1000" dirty="0" smtClean="0"/>
                        <a:t> </a:t>
                      </a:r>
                      <a:r>
                        <a:rPr sz="1000" dirty="0"/>
                        <a:t>lecture should more vivid</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WHOOPS. See the last question! Some activities that everyone can have a go </a:t>
                      </a:r>
                      <a:r>
                        <a:rPr sz="1000" dirty="0" smtClean="0"/>
                        <a:t>at.</a:t>
                      </a:r>
                      <a:r>
                        <a:rPr lang="en-GB" sz="1000" baseline="0" dirty="0" smtClean="0"/>
                        <a:t> </a:t>
                      </a:r>
                      <a:r>
                        <a:rPr sz="1000" dirty="0" smtClean="0"/>
                        <a:t>The </a:t>
                      </a:r>
                      <a:r>
                        <a:rPr sz="1000" dirty="0"/>
                        <a:t>second week was slightly less structured than the first with plans often changing or not being explicitly clear. But otherwise was very enjoyable! Thank you</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The second week didn't have much sense to me, we were two days building the wings just following a procedure already established. We were all using the same materials and two different structures. It would have been more interesting to built a wing designing the structure  or having more parameters to control leading us to "Innovate". The non-conventional way of testing the wings was even more weird.</a:t>
                      </a:r>
                    </a:p>
                    <a:p>
                      <a:endParaRPr sz="1000" dirty="0"/>
                    </a:p>
                    <a:p>
                      <a:r>
                        <a:rPr sz="1000" dirty="0"/>
                        <a:t>I think would be good to work in a project that could allow us to gather our knowledge from different disciplines and maybe have freedom when we choose the topic. So maybe have a general idea and then leave every team work on it, built a prototype and present all the business for that innovative idea. It might be something not invented yet, an update of an actual apparatus or  something to fill a future need. Leave us go crazy and exploit our creativity: design, technical structure, working mechanism, etc. We were all from really different topics we could have had really good ideas and present nice business strategy/marketing etc. Then the board could have criticize what we made wrong, what we shouldn't do if we try to do that in the future, when all went wrong, what we did right.. and so on</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M</a:t>
                      </a:r>
                      <a:r>
                        <a:rPr sz="1000" dirty="0" smtClean="0"/>
                        <a:t>ore </a:t>
                      </a:r>
                      <a:r>
                        <a:rPr sz="1000" dirty="0"/>
                        <a:t>challenging tasks should be assigned</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The schedule is too flexible. </a:t>
                      </a:r>
                      <a:r>
                        <a:rPr sz="1000" dirty="0" smtClean="0"/>
                        <a:t>On </a:t>
                      </a:r>
                      <a:r>
                        <a:rPr sz="1000" dirty="0"/>
                        <a:t>Tuesday afternoon we are suddenly dragged to a surprise performance hosted by international office of BIT without any notice before and it turned out the language of the activity are Chinese and Russian. It seems that they just need more audience so they stopped our class and </a:t>
                      </a:r>
                      <a:r>
                        <a:rPr sz="1000" dirty="0" smtClean="0"/>
                        <a:t>drag</a:t>
                      </a:r>
                      <a:r>
                        <a:rPr lang="en-GB" sz="1000" dirty="0" smtClean="0"/>
                        <a:t>g</a:t>
                      </a:r>
                      <a:r>
                        <a:rPr sz="1000" dirty="0" err="1" smtClean="0"/>
                        <a:t>ed</a:t>
                      </a:r>
                      <a:r>
                        <a:rPr sz="1000" dirty="0" smtClean="0"/>
                        <a:t> </a:t>
                      </a:r>
                      <a:r>
                        <a:rPr sz="1000" dirty="0"/>
                        <a:t>us to see </a:t>
                      </a:r>
                      <a:r>
                        <a:rPr sz="1000" dirty="0" smtClean="0"/>
                        <a:t>that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I think it's better to add more experiment</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Compared to the case study at week 1, the final presentation at week 2 is not very relevant to what we learned in the class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Some of the theoretical classes were too boring and the schedules of courses could be more reasonable and compact</a:t>
                      </a:r>
                      <a:r>
                        <a:rPr sz="1000" dirty="0" smtClean="0"/>
                        <a:t>.</a:t>
                      </a:r>
                      <a:r>
                        <a:rPr lang="en-GB" sz="1000" dirty="0" smtClean="0"/>
                        <a:t> </a:t>
                      </a:r>
                      <a:r>
                        <a:rPr sz="1000" dirty="0" smtClean="0"/>
                        <a:t>Some </a:t>
                      </a:r>
                      <a:r>
                        <a:rPr sz="1000" dirty="0"/>
                        <a:t>of the content to visit should not be limited to watching, should add more hands-on and interactive content. Just like the Week 1</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 improvements or changes are needed for Week 2 of FELIA?</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656839231"/>
              </p:ext>
            </p:extLst>
          </p:nvPr>
        </p:nvGraphicFramePr>
        <p:xfrm>
          <a:off x="467544" y="836712"/>
          <a:ext cx="8207375" cy="408432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If all arrangement of Week 2 could be informed in advance, it would be better</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Maybe add more activities in Week 2. It's not as good as the first week</a:t>
                      </a:r>
                      <a:r>
                        <a:rPr sz="1000" dirty="0" smtClean="0"/>
                        <a:t>.</a:t>
                      </a:r>
                      <a:r>
                        <a:rPr lang="en-GB" sz="1000" dirty="0" smtClean="0"/>
                        <a:t> </a:t>
                      </a:r>
                      <a:r>
                        <a:rPr lang="en-GB" sz="1000" b="1" dirty="0" smtClean="0"/>
                        <a:t>(Chinese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I think the second week was not as well </a:t>
                      </a:r>
                      <a:r>
                        <a:rPr sz="1000" dirty="0" err="1"/>
                        <a:t>organised</a:t>
                      </a:r>
                      <a:r>
                        <a:rPr sz="1000" dirty="0"/>
                        <a:t>. The lectures did not feel relevant to the task as they were about the mechanism of flying and the task was about pitching a new use for drones. I feel that the activity of building wings would have been better if we had been given some basics on how to design a wing and then we got to design and build our own wing. Instead it felt like we were just </a:t>
                      </a:r>
                      <a:r>
                        <a:rPr sz="1000" dirty="0" err="1"/>
                        <a:t>glueing</a:t>
                      </a:r>
                      <a:r>
                        <a:rPr sz="1000" dirty="0"/>
                        <a:t> wood together without a lot of thought. I think it would have been better to have an activity were we could all contribute from our own subject area. We all came from a wide variety of different background and I feel it would have been a better use of our skills and more conductive to creativity and innovation if we had been given more freedom on the topic of the task. For example we could have been given the freedom to design in our teams any kind of product we wanted and then develop it and develop a whole business strategy for it during the second week and then present it. With all the different skillsets we had in the group I am sure we could have designed some interesting things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sz="1000" dirty="0"/>
                        <a:t>More load </a:t>
                      </a:r>
                      <a:r>
                        <a:rPr sz="1000" dirty="0" smtClean="0"/>
                        <a:t>please</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Not difficult enough, can be more complex to improve </a:t>
                      </a:r>
                      <a:r>
                        <a:rPr sz="1000" dirty="0" smtClean="0"/>
                        <a:t>myself</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Better </a:t>
                      </a:r>
                      <a:r>
                        <a:rPr sz="1000" dirty="0" err="1"/>
                        <a:t>organisation</a:t>
                      </a:r>
                      <a:r>
                        <a:rPr sz="1000" dirty="0"/>
                        <a:t> of the tour etc. felt like we could have seen more in the same amount of time, although of course its important to not inconvenience the people working in the labs, and so it is difficult to coordinate.</a:t>
                      </a:r>
                    </a:p>
                    <a:p>
                      <a:r>
                        <a:rPr sz="1000" dirty="0" smtClean="0"/>
                        <a:t>The </a:t>
                      </a:r>
                      <a:r>
                        <a:rPr sz="1000" dirty="0"/>
                        <a:t>group build project was interesting, but I wonder if we could have picked up more practical skills?</a:t>
                      </a:r>
                    </a:p>
                    <a:p>
                      <a:r>
                        <a:rPr sz="1000" dirty="0"/>
                        <a:t>Everyone building a different part of a plane, which then gets flown? </a:t>
                      </a:r>
                    </a:p>
                    <a:p>
                      <a:r>
                        <a:rPr sz="1000" dirty="0"/>
                        <a:t>It is a difficult brief though, to design a project which is feasible and productive for everyone, without anyone losing a finger</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a:t>The week 2 was very loosely </a:t>
                      </a:r>
                      <a:r>
                        <a:rPr sz="1000" dirty="0" err="1"/>
                        <a:t>organised</a:t>
                      </a:r>
                      <a:r>
                        <a:rPr sz="1000" dirty="0"/>
                        <a:t>, there was no overall plan and the separate days did not link together. The team activities were not challenging. The lab tour was not relevant to any of the discussed topics. We did not know about the final presentations until the day before, we were not given any guidelines or instructions for preparation of these presentations. Also week 2 did not link to week 1 at all</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More clarity on the final task at the start of the week would have been useful. The drone building wasn't ideal for a four member team, only one person could really work on it at a time. The drone flying was fun but there wasn't much of it. The lab tours seemed a bit </a:t>
                      </a:r>
                      <a:r>
                        <a:rPr sz="1000" dirty="0" err="1"/>
                        <a:t>unorganised</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did you enjoy most about FELIA overall?</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4101080472"/>
              </p:ext>
            </p:extLst>
          </p:nvPr>
        </p:nvGraphicFramePr>
        <p:xfrm>
          <a:off x="467544" y="836712"/>
          <a:ext cx="8207375" cy="454152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lang="en-GB" sz="1000" dirty="0" smtClean="0"/>
                        <a:t>F</a:t>
                      </a:r>
                      <a:r>
                        <a:rPr sz="1000" dirty="0" err="1" smtClean="0"/>
                        <a:t>antastic</a:t>
                      </a:r>
                      <a:r>
                        <a:rPr sz="1000" dirty="0" smtClean="0"/>
                        <a:t> </a:t>
                      </a:r>
                      <a:r>
                        <a:rPr sz="1000" dirty="0"/>
                        <a:t>group and </a:t>
                      </a:r>
                      <a:r>
                        <a:rPr sz="1000" dirty="0" smtClean="0"/>
                        <a:t>location.</a:t>
                      </a:r>
                      <a:r>
                        <a:rPr lang="en-GB" sz="1000" baseline="0" dirty="0" smtClean="0"/>
                        <a:t> </a:t>
                      </a:r>
                      <a:r>
                        <a:rPr lang="en-GB" sz="1000" dirty="0" smtClean="0"/>
                        <a:t>B</a:t>
                      </a:r>
                      <a:r>
                        <a:rPr sz="1000" dirty="0" err="1" smtClean="0"/>
                        <a:t>rilliant</a:t>
                      </a:r>
                      <a:r>
                        <a:rPr sz="1000" dirty="0" smtClean="0"/>
                        <a:t> </a:t>
                      </a:r>
                      <a:r>
                        <a:rPr sz="1000" dirty="0"/>
                        <a:t>introduction to the week in helping to settle </a:t>
                      </a:r>
                      <a:r>
                        <a:rPr sz="1000" dirty="0" smtClean="0"/>
                        <a:t>down</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C</a:t>
                      </a:r>
                      <a:r>
                        <a:rPr sz="1000" dirty="0" err="1" smtClean="0"/>
                        <a:t>ommunication</a:t>
                      </a:r>
                      <a:r>
                        <a:rPr sz="1000" dirty="0" smtClean="0"/>
                        <a:t> </a:t>
                      </a:r>
                      <a:r>
                        <a:rPr sz="1000" dirty="0"/>
                        <a:t>with doctors from the UK and other universities in </a:t>
                      </a:r>
                      <a:r>
                        <a:rPr sz="1000" dirty="0" smtClean="0"/>
                        <a:t>China</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Yes</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I love these British student. </a:t>
                      </a:r>
                      <a:r>
                        <a:rPr lang="en-GB" sz="1000" dirty="0" smtClean="0"/>
                        <a:t>W</a:t>
                      </a:r>
                      <a:r>
                        <a:rPr sz="1000" dirty="0" smtClean="0"/>
                        <a:t>e </a:t>
                      </a:r>
                      <a:r>
                        <a:rPr sz="1000" dirty="0"/>
                        <a:t>all have great reaction and acquire </a:t>
                      </a:r>
                      <a:r>
                        <a:rPr sz="1000" dirty="0" smtClean="0"/>
                        <a:t>friendship</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It was brilliant for me to see so much of another culture. Meeting students from all over the world where we're all at the same stage in our careers was really enlightening. I feel like I've made some lifelong friendships and professional connections</a:t>
                      </a:r>
                      <a:r>
                        <a:rPr sz="1000" dirty="0" smtClean="0"/>
                        <a: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The people, in my opinion that was the best. We had a really </a:t>
                      </a:r>
                      <a:r>
                        <a:rPr sz="1000" dirty="0" err="1"/>
                        <a:t>really</a:t>
                      </a:r>
                      <a:r>
                        <a:rPr sz="1000" dirty="0"/>
                        <a:t> nice group of people I learn about Chinese culture and made friend that might  last a </a:t>
                      </a:r>
                      <a:r>
                        <a:rPr sz="1000" dirty="0" smtClean="0"/>
                        <a:t>lifetime.</a:t>
                      </a:r>
                      <a:r>
                        <a:rPr lang="en-GB" sz="1000" baseline="0" dirty="0" smtClean="0"/>
                        <a:t> </a:t>
                      </a:r>
                      <a:r>
                        <a:rPr sz="1000" dirty="0" smtClean="0"/>
                        <a:t>I </a:t>
                      </a:r>
                      <a:r>
                        <a:rPr sz="1000" dirty="0"/>
                        <a:t>also got some insights about business and how to address my career in the future. As I said for me the best of the academy were the lectures from David Rooney in the second week and the leadership/culture day in the first week</a:t>
                      </a:r>
                      <a:r>
                        <a:rPr sz="1000" dirty="0" smtClean="0"/>
                        <a: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Studying and working with some nice students, especially some international students, is the most enjoyable part for me</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Liberating me from my daily work for two weeks. But I have to keep up my work afterwards. </a:t>
                      </a:r>
                      <a:r>
                        <a:rPr sz="1000" dirty="0" smtClean="0"/>
                        <a:t>:(</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We exchange our ideas, and we learn from each other</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L</a:t>
                      </a:r>
                      <a:r>
                        <a:rPr sz="1000" dirty="0" smtClean="0"/>
                        <a:t>earned </a:t>
                      </a:r>
                      <a:r>
                        <a:rPr sz="1000" dirty="0"/>
                        <a:t>a lot about business concepts and behaviors, and made many </a:t>
                      </a:r>
                      <a:r>
                        <a:rPr sz="1000" dirty="0" smtClean="0"/>
                        <a:t>friends.</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sz="1000" dirty="0"/>
                        <a:t>Meeting new people</a:t>
                      </a:r>
                    </a:p>
                    <a:p>
                      <a:r>
                        <a:rPr sz="1000" dirty="0"/>
                        <a:t>Gaining new information and knowledge </a:t>
                      </a:r>
                    </a:p>
                    <a:p>
                      <a:r>
                        <a:rPr sz="1000" dirty="0"/>
                        <a:t>Learning other experience </a:t>
                      </a:r>
                    </a:p>
                    <a:p>
                      <a:pPr marL="0" marR="0" lvl="0" indent="0" algn="l" defTabSz="914400" rtl="0" eaLnBrk="1" fontAlgn="auto" latinLnBrk="0" hangingPunct="1">
                        <a:lnSpc>
                          <a:spcPct val="100000"/>
                        </a:lnSpc>
                        <a:spcBef>
                          <a:spcPts val="0"/>
                        </a:spcBef>
                        <a:spcAft>
                          <a:spcPts val="0"/>
                        </a:spcAft>
                        <a:buClrTx/>
                        <a:buSzTx/>
                        <a:buFontTx/>
                        <a:buNone/>
                        <a:tabLst/>
                        <a:defRPr/>
                      </a:pPr>
                      <a:r>
                        <a:rPr sz="1000" dirty="0"/>
                        <a:t>Working out together to do the presentation and finishing up the </a:t>
                      </a:r>
                      <a:r>
                        <a:rPr sz="1000" dirty="0" smtClean="0"/>
                        <a:t>tasks</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Favorite course of the first week. The two teachers collocated with each other and let me experience the class situation of the British university curriculum. It may be very interactive. I was very impressed with the discussion, the game and the conclusion. These are all not available in the Chinese university classrooms, especially the case studies Part, novel and interesting. The final award ceremony, everyone is an award winner, this idea is too cool. Poker games to illustrate the cultural aspects of the special design is also good</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1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Making friends and attending the mini MBA</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12"/>
                  </a:ext>
                </a:extLst>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anything, did you enjoy most about FELIA overall?</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3437817164"/>
              </p:ext>
            </p:extLst>
          </p:nvPr>
        </p:nvGraphicFramePr>
        <p:xfrm>
          <a:off x="467544" y="836712"/>
          <a:ext cx="8207375" cy="262128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I worked and talked with people from all over the world everyday, and though we are in different country now, we still talk with each other everyday. We become good friend and the friendship will last for the whole life. It's amazing!  </a:t>
                      </a:r>
                      <a:r>
                        <a:rPr sz="1000" dirty="0" smtClean="0"/>
                        <a:t>FEL</a:t>
                      </a:r>
                      <a:r>
                        <a:rPr lang="en-GB" sz="1000" dirty="0" smtClean="0"/>
                        <a:t>I</a:t>
                      </a:r>
                      <a:r>
                        <a:rPr sz="1000" dirty="0" smtClean="0"/>
                        <a:t>A </a:t>
                      </a:r>
                      <a:r>
                        <a:rPr sz="1000" dirty="0"/>
                        <a:t>make the world smaller</a:t>
                      </a:r>
                      <a:r>
                        <a:rPr sz="1000" dirty="0" smtClean="0"/>
                        <a:t>!</a:t>
                      </a:r>
                      <a:r>
                        <a:rPr lang="en-GB" sz="1000" dirty="0" smtClean="0"/>
                        <a:t> </a:t>
                      </a:r>
                      <a:r>
                        <a:rPr lang="en-GB" sz="1000" b="1" dirty="0" smtClean="0"/>
                        <a:t>(Chinese Student)</a:t>
                      </a:r>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I loved meeting so many  students from different UK and Chinese universities. I really feel like I have made very valuable friendships and contacts. </a:t>
                      </a:r>
                    </a:p>
                    <a:p>
                      <a:pPr marL="0" marR="0" lvl="0" indent="0" algn="l" defTabSz="914400" rtl="0" eaLnBrk="1" fontAlgn="auto" latinLnBrk="0" hangingPunct="1">
                        <a:lnSpc>
                          <a:spcPct val="100000"/>
                        </a:lnSpc>
                        <a:spcBef>
                          <a:spcPts val="0"/>
                        </a:spcBef>
                        <a:spcAft>
                          <a:spcPts val="0"/>
                        </a:spcAft>
                        <a:buClrTx/>
                        <a:buSzTx/>
                        <a:buFontTx/>
                        <a:buNone/>
                        <a:tabLst/>
                        <a:defRPr/>
                      </a:pPr>
                      <a:r>
                        <a:rPr sz="1000" dirty="0"/>
                        <a:t>I now have a better understanding and appreciation of business, leadership and management which I think will be very valuable in my career. Working in multi national teams has been very enriching</a:t>
                      </a:r>
                      <a:r>
                        <a:rPr sz="1000" dirty="0" smtClean="0"/>
                        <a: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Learned much knowledge which is never known before, so  excited</a:t>
                      </a:r>
                      <a:r>
                        <a:rPr sz="1000" dirty="0" smtClean="0"/>
                        <a: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Making new friends and learning diffident </a:t>
                      </a:r>
                      <a:r>
                        <a:rPr sz="1000" dirty="0" smtClean="0"/>
                        <a:t>culture</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I met really great people, from the UK and China, who I hope to have enduring friendships </a:t>
                      </a:r>
                      <a:r>
                        <a:rPr sz="1000" dirty="0" smtClean="0"/>
                        <a:t>with.</a:t>
                      </a:r>
                      <a:r>
                        <a:rPr lang="en-GB" sz="1000" baseline="0" dirty="0" smtClean="0"/>
                        <a:t> </a:t>
                      </a:r>
                      <a:r>
                        <a:rPr sz="1000" dirty="0" smtClean="0"/>
                        <a:t>I </a:t>
                      </a:r>
                      <a:r>
                        <a:rPr sz="1000" dirty="0"/>
                        <a:t>liked the teachers on a personal level very much, and I certainly had some cynicism about teaching leadership/innovation which has proven to be unfounded. Useful ideas taught well I think</a:t>
                      </a:r>
                      <a:r>
                        <a:rPr sz="1000" dirty="0" smtClean="0"/>
                        <a:t>.</a:t>
                      </a:r>
                      <a:r>
                        <a:rPr lang="en-GB" sz="1000" b="1" dirty="0" smtClean="0"/>
                        <a:t> (UK Student)</a:t>
                      </a:r>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The cultural experience</a:t>
                      </a:r>
                      <a:r>
                        <a:rPr sz="1000" dirty="0" smtClean="0"/>
                        <a:t>.</a:t>
                      </a:r>
                      <a:r>
                        <a:rPr lang="en-GB" sz="1000" dirty="0" smtClean="0"/>
                        <a:t> </a:t>
                      </a:r>
                      <a:r>
                        <a:rPr lang="en-GB" sz="1000" b="1" dirty="0" smtClean="0"/>
                        <a:t>(UK Student)</a:t>
                      </a:r>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a:t>Meeting new people and the cultural learning experience. The Mini-MBA was a good course, very well delivered and very useful. Week two had some good aspects and did promote some thinking which was good. Mainly the experience of living and working with our Chinese counterparts and the experience that came with it</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would you rate the number of social activities </a:t>
            </a:r>
            <a:r>
              <a:rPr lang="en-US" dirty="0" err="1"/>
              <a:t>organised</a:t>
            </a:r>
            <a:r>
              <a:rPr lang="en-US" dirty="0"/>
              <a:t> during FELIA?</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2043862739"/>
              </p:ext>
            </p:extLst>
          </p:nvPr>
        </p:nvGraphicFramePr>
        <p:xfrm>
          <a:off x="468313" y="908051"/>
          <a:ext cx="8207375" cy="460918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733256"/>
            <a:ext cx="8352928" cy="938719"/>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a:t>
            </a:r>
            <a:r>
              <a:rPr lang="en-GB" sz="1100" dirty="0">
                <a:latin typeface="Arial" panose="020B0604020202020204" pitchFamily="34" charset="0"/>
                <a:cs typeface="Arial" panose="020B0604020202020204" pitchFamily="34" charset="0"/>
              </a:rPr>
              <a:t>7</a:t>
            </a:r>
            <a:r>
              <a:rPr lang="en-GB" sz="1100" dirty="0" smtClean="0">
                <a:latin typeface="Arial" panose="020B0604020202020204" pitchFamily="34" charset="0"/>
                <a:cs typeface="Arial" panose="020B0604020202020204" pitchFamily="34" charset="0"/>
              </a:rPr>
              <a:t> felt the number of social activities organised were about right, 6 felt there were not enough organised and 1 had no opinion. </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a:t>
            </a:r>
            <a:r>
              <a:rPr lang="en-GB" sz="1100" dirty="0" smtClean="0">
                <a:latin typeface="Arial" panose="020B0604020202020204" pitchFamily="34" charset="0"/>
                <a:cs typeface="Arial" panose="020B0604020202020204" pitchFamily="34" charset="0"/>
              </a:rPr>
              <a:t>9 </a:t>
            </a:r>
            <a:r>
              <a:rPr lang="en-GB" sz="1100" dirty="0">
                <a:latin typeface="Arial" panose="020B0604020202020204" pitchFamily="34" charset="0"/>
                <a:cs typeface="Arial" panose="020B0604020202020204" pitchFamily="34" charset="0"/>
              </a:rPr>
              <a:t>felt the number of social activities organised were about </a:t>
            </a:r>
            <a:r>
              <a:rPr lang="en-GB" sz="1100" dirty="0" smtClean="0">
                <a:latin typeface="Arial" panose="020B0604020202020204" pitchFamily="34" charset="0"/>
                <a:cs typeface="Arial" panose="020B0604020202020204" pitchFamily="34" charset="0"/>
              </a:rPr>
              <a:t>right</a:t>
            </a:r>
            <a:r>
              <a:rPr lang="en-GB" sz="1100" dirty="0">
                <a:latin typeface="Arial" panose="020B0604020202020204" pitchFamily="34" charset="0"/>
                <a:cs typeface="Arial" panose="020B0604020202020204" pitchFamily="34" charset="0"/>
              </a:rPr>
              <a:t> </a:t>
            </a:r>
            <a:r>
              <a:rPr lang="en-GB" sz="1100" dirty="0" smtClean="0">
                <a:latin typeface="Arial" panose="020B0604020202020204" pitchFamily="34" charset="0"/>
                <a:cs typeface="Arial" panose="020B0604020202020204" pitchFamily="34" charset="0"/>
              </a:rPr>
              <a:t>and 3 </a:t>
            </a:r>
            <a:r>
              <a:rPr lang="en-GB" sz="1100" dirty="0">
                <a:latin typeface="Arial" panose="020B0604020202020204" pitchFamily="34" charset="0"/>
                <a:cs typeface="Arial" panose="020B0604020202020204" pitchFamily="34" charset="0"/>
              </a:rPr>
              <a:t>felt there were not enough </a:t>
            </a:r>
            <a:r>
              <a:rPr lang="en-GB" sz="1100" dirty="0" smtClean="0">
                <a:latin typeface="Arial" panose="020B0604020202020204" pitchFamily="34" charset="0"/>
                <a:cs typeface="Arial" panose="020B0604020202020204" pitchFamily="34" charset="0"/>
              </a:rPr>
              <a:t>organised.</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normAutofit fontScale="90000"/>
          </a:bodyPr>
          <a:lstStyle/>
          <a:p>
            <a:r>
              <a:rPr lang="en-US" dirty="0" smtClean="0"/>
              <a:t>To </a:t>
            </a:r>
            <a:r>
              <a:rPr lang="en-US" dirty="0"/>
              <a:t>what extent, if at all, would you say your cultural awareness of China has improved as a result of participating in FELIA</a:t>
            </a:r>
            <a:r>
              <a:rPr lang="en-US" dirty="0" smtClean="0"/>
              <a:t>? (UK students only)</a:t>
            </a:r>
            <a:endParaRPr lang="en-US" dirty="0"/>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860811163"/>
              </p:ext>
            </p:extLst>
          </p:nvPr>
        </p:nvGraphicFramePr>
        <p:xfrm>
          <a:off x="468313" y="908051"/>
          <a:ext cx="8207375" cy="4681189"/>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733256"/>
            <a:ext cx="8352928" cy="430887"/>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7</a:t>
            </a:r>
            <a:r>
              <a:rPr lang="en-GB" sz="1100" dirty="0" smtClean="0">
                <a:latin typeface="Arial" panose="020B0604020202020204" pitchFamily="34" charset="0"/>
                <a:cs typeface="Arial" panose="020B0604020202020204" pitchFamily="34" charset="0"/>
              </a:rPr>
              <a:t> </a:t>
            </a:r>
            <a:r>
              <a:rPr lang="en-GB" sz="1100" dirty="0">
                <a:latin typeface="Arial" panose="020B0604020202020204" pitchFamily="34" charset="0"/>
                <a:cs typeface="Arial" panose="020B0604020202020204" pitchFamily="34" charset="0"/>
              </a:rPr>
              <a:t>felt </a:t>
            </a:r>
            <a:r>
              <a:rPr lang="en-GB" sz="1100" dirty="0" smtClean="0">
                <a:latin typeface="Arial" panose="020B0604020202020204" pitchFamily="34" charset="0"/>
                <a:cs typeface="Arial" panose="020B0604020202020204" pitchFamily="34" charset="0"/>
              </a:rPr>
              <a:t>their cultural awareness of China improved a lot after participating in FELIA, 4 felt their cultural awareness improved a little and 1 felt FELIA had no impact on their cultural awareness of China. </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normAutofit fontScale="90000"/>
          </a:bodyPr>
          <a:lstStyle/>
          <a:p>
            <a:r>
              <a:rPr lang="en-US" dirty="0" smtClean="0"/>
              <a:t>To </a:t>
            </a:r>
            <a:r>
              <a:rPr lang="en-US" dirty="0"/>
              <a:t>what extent, if at all, would you say your cultural awareness of the UK has improved as a result of participating in FELIA</a:t>
            </a:r>
            <a:r>
              <a:rPr lang="en-US" dirty="0" smtClean="0"/>
              <a:t>? (Chinese students only)</a:t>
            </a:r>
            <a:endParaRPr lang="en-US" dirty="0"/>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287156709"/>
              </p:ext>
            </p:extLst>
          </p:nvPr>
        </p:nvGraphicFramePr>
        <p:xfrm>
          <a:off x="468313" y="908051"/>
          <a:ext cx="8207375" cy="4825206"/>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733256"/>
            <a:ext cx="8352928" cy="430887"/>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the China, 10 </a:t>
            </a:r>
            <a:r>
              <a:rPr lang="en-GB" sz="1100" dirty="0">
                <a:latin typeface="Arial" panose="020B0604020202020204" pitchFamily="34" charset="0"/>
                <a:cs typeface="Arial" panose="020B0604020202020204" pitchFamily="34" charset="0"/>
              </a:rPr>
              <a:t>felt </a:t>
            </a:r>
            <a:r>
              <a:rPr lang="en-GB" sz="1100" dirty="0" smtClean="0">
                <a:latin typeface="Arial" panose="020B0604020202020204" pitchFamily="34" charset="0"/>
                <a:cs typeface="Arial" panose="020B0604020202020204" pitchFamily="34" charset="0"/>
              </a:rPr>
              <a:t>their cultural awareness of the UK improved a lot after participating in FELIA and 4 felt their cultural awareness of UK improved a little.</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normAutofit fontScale="90000"/>
          </a:bodyPr>
          <a:lstStyle/>
          <a:p>
            <a:r>
              <a:rPr lang="en-US" dirty="0" smtClean="0"/>
              <a:t>Having </a:t>
            </a:r>
            <a:r>
              <a:rPr lang="en-US" dirty="0"/>
              <a:t>completed the </a:t>
            </a:r>
            <a:r>
              <a:rPr lang="en-US" dirty="0" err="1"/>
              <a:t>programme</a:t>
            </a:r>
            <a:r>
              <a:rPr lang="en-US" dirty="0"/>
              <a:t> do you feel better prepared to undertake a research fellowship in one of the Consortium's partner institutions outside your home country?</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3486648006"/>
              </p:ext>
            </p:extLst>
          </p:nvPr>
        </p:nvGraphicFramePr>
        <p:xfrm>
          <a:off x="468313" y="908051"/>
          <a:ext cx="8207375" cy="475319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733256"/>
            <a:ext cx="8352928" cy="938719"/>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12 felt they are better prepared to undertake research fellowship in one of Consortium’s partner institutions outside of their own country and 2 felt there would not be prepared to do so.</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a:t>
            </a:r>
            <a:r>
              <a:rPr lang="en-GB" sz="1100" dirty="0" smtClean="0">
                <a:latin typeface="Arial" panose="020B0604020202020204" pitchFamily="34" charset="0"/>
                <a:cs typeface="Arial" panose="020B0604020202020204" pitchFamily="34" charset="0"/>
              </a:rPr>
              <a:t>all 12 students felt </a:t>
            </a:r>
            <a:r>
              <a:rPr lang="en-GB" sz="1100" dirty="0">
                <a:latin typeface="Arial" panose="020B0604020202020204" pitchFamily="34" charset="0"/>
                <a:cs typeface="Arial" panose="020B0604020202020204" pitchFamily="34" charset="0"/>
              </a:rPr>
              <a:t>they are better prepared to undertake research fellowship in one of Consortium’s partner institutions outside of their </a:t>
            </a:r>
            <a:r>
              <a:rPr lang="en-GB" sz="1100" dirty="0" smtClean="0">
                <a:latin typeface="Arial" panose="020B0604020202020204" pitchFamily="34" charset="0"/>
                <a:cs typeface="Arial" panose="020B0604020202020204" pitchFamily="34" charset="0"/>
              </a:rPr>
              <a:t>own country.</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normAutofit fontScale="90000"/>
          </a:bodyPr>
          <a:lstStyle/>
          <a:p>
            <a:r>
              <a:rPr lang="en-US" dirty="0" smtClean="0"/>
              <a:t>Has </a:t>
            </a:r>
            <a:r>
              <a:rPr lang="en-US" dirty="0"/>
              <a:t>completing the </a:t>
            </a:r>
            <a:r>
              <a:rPr lang="en-US" dirty="0" err="1"/>
              <a:t>programme</a:t>
            </a:r>
            <a:r>
              <a:rPr lang="en-US" dirty="0"/>
              <a:t> given you desire to undertake a research fellowship in one of the Consortium's partner institutions outside your home country?</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2849210586"/>
              </p:ext>
            </p:extLst>
          </p:nvPr>
        </p:nvGraphicFramePr>
        <p:xfrm>
          <a:off x="468313" y="908051"/>
          <a:ext cx="8207375" cy="468119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733256"/>
            <a:ext cx="8352928" cy="1107996"/>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10 felt the programme had given them the desire to undertake a research fellowship in one of Consortium’s partner institutions outside of their own country and 4 felt it did not.</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8</a:t>
            </a:r>
            <a:r>
              <a:rPr lang="en-GB" sz="1100" dirty="0" smtClean="0">
                <a:latin typeface="Arial" panose="020B0604020202020204" pitchFamily="34" charset="0"/>
                <a:cs typeface="Arial" panose="020B0604020202020204" pitchFamily="34" charset="0"/>
              </a:rPr>
              <a:t> felt </a:t>
            </a:r>
            <a:r>
              <a:rPr lang="en-GB" sz="1100" dirty="0">
                <a:latin typeface="Arial" panose="020B0604020202020204" pitchFamily="34" charset="0"/>
                <a:cs typeface="Arial" panose="020B0604020202020204" pitchFamily="34" charset="0"/>
              </a:rPr>
              <a:t>the programme </a:t>
            </a:r>
            <a:r>
              <a:rPr lang="en-GB" sz="1100" dirty="0" smtClean="0">
                <a:latin typeface="Arial" panose="020B0604020202020204" pitchFamily="34" charset="0"/>
                <a:cs typeface="Arial" panose="020B0604020202020204" pitchFamily="34" charset="0"/>
              </a:rPr>
              <a:t>had </a:t>
            </a:r>
            <a:r>
              <a:rPr lang="en-GB" sz="1100" dirty="0">
                <a:latin typeface="Arial" panose="020B0604020202020204" pitchFamily="34" charset="0"/>
                <a:cs typeface="Arial" panose="020B0604020202020204" pitchFamily="34" charset="0"/>
              </a:rPr>
              <a:t>given them the desire to undertake a research fellowship in one of Consortium’s partner institutions outside of their own country and 4 felt it </a:t>
            </a:r>
            <a:r>
              <a:rPr lang="en-GB" sz="1100" dirty="0" smtClean="0">
                <a:latin typeface="Arial" panose="020B0604020202020204" pitchFamily="34" charset="0"/>
                <a:cs typeface="Arial" panose="020B0604020202020204" pitchFamily="34" charset="0"/>
              </a:rPr>
              <a:t>had </a:t>
            </a:r>
            <a:r>
              <a:rPr lang="en-GB" sz="1100" dirty="0">
                <a:latin typeface="Arial" panose="020B0604020202020204" pitchFamily="34" charset="0"/>
                <a:cs typeface="Arial" panose="020B0604020202020204" pitchFamily="34" charset="0"/>
              </a:rPr>
              <a:t>not.</a:t>
            </a:r>
          </a:p>
          <a:p>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Where </a:t>
            </a:r>
            <a:r>
              <a:rPr lang="en-US" dirty="0"/>
              <a:t>are you from?</a:t>
            </a:r>
          </a:p>
        </p:txBody>
      </p:sp>
      <p:sp>
        <p:nvSpPr>
          <p:cNvPr id="5" name="RepTitle"/>
          <p:cNvSpPr>
            <a:spLocks noGrp="1"/>
          </p:cNvSpPr>
          <p:nvPr>
            <p:ph sz="quarter" idx="14" hasCustomPrompt="1"/>
          </p:nvPr>
        </p:nvSpPr>
        <p:spPr/>
        <p:txBody>
          <a:bodyPr/>
          <a:lstStyle/>
          <a:p>
            <a:r>
              <a:rPr lang="en-US" dirty="0"/>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4041731742"/>
              </p:ext>
            </p:extLst>
          </p:nvPr>
        </p:nvGraphicFramePr>
        <p:xfrm>
          <a:off x="468313" y="908051"/>
          <a:ext cx="8207375" cy="4753198"/>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323528" y="5877272"/>
            <a:ext cx="8568952" cy="261610"/>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14 attendees were from China and 12 were from the UK.</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 aspects of FELIA do you think should be changed?</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96973122"/>
              </p:ext>
            </p:extLst>
          </p:nvPr>
        </p:nvGraphicFramePr>
        <p:xfrm>
          <a:off x="462607" y="692696"/>
          <a:ext cx="8207375" cy="414528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lang="en-GB" sz="1000" dirty="0" smtClean="0"/>
                        <a:t>B</a:t>
                      </a:r>
                      <a:r>
                        <a:rPr sz="1000" dirty="0" err="1" smtClean="0"/>
                        <a:t>efore</a:t>
                      </a:r>
                      <a:r>
                        <a:rPr sz="1000" dirty="0" smtClean="0"/>
                        <a:t> </a:t>
                      </a:r>
                      <a:r>
                        <a:rPr sz="1000" dirty="0"/>
                        <a:t>the trip UK students need to download apps, </a:t>
                      </a:r>
                      <a:r>
                        <a:rPr sz="1000" dirty="0" err="1"/>
                        <a:t>ofo</a:t>
                      </a:r>
                      <a:r>
                        <a:rPr sz="1000" dirty="0"/>
                        <a:t>, </a:t>
                      </a:r>
                      <a:r>
                        <a:rPr sz="1000" dirty="0" err="1"/>
                        <a:t>monzo</a:t>
                      </a:r>
                      <a:r>
                        <a:rPr sz="1000" dirty="0"/>
                        <a:t>, google maps, translate</a:t>
                      </a:r>
                    </a:p>
                    <a:p>
                      <a:r>
                        <a:rPr lang="en-GB" sz="1000" dirty="0" smtClean="0"/>
                        <a:t>E</a:t>
                      </a:r>
                      <a:r>
                        <a:rPr sz="1000" dirty="0" err="1" smtClean="0"/>
                        <a:t>vening</a:t>
                      </a:r>
                      <a:r>
                        <a:rPr sz="1000" dirty="0" smtClean="0"/>
                        <a:t> activities</a:t>
                      </a:r>
                      <a:r>
                        <a:rPr lang="en-GB" sz="1000" baseline="0" dirty="0" smtClean="0"/>
                        <a:t> -</a:t>
                      </a:r>
                      <a:r>
                        <a:rPr sz="1000" dirty="0" smtClean="0"/>
                        <a:t> </a:t>
                      </a:r>
                      <a:r>
                        <a:rPr lang="en-GB" sz="1000" dirty="0" smtClean="0"/>
                        <a:t>t</a:t>
                      </a:r>
                      <a:r>
                        <a:rPr sz="1000" dirty="0" smtClean="0"/>
                        <a:t>here </a:t>
                      </a:r>
                      <a:r>
                        <a:rPr sz="1000" dirty="0"/>
                        <a:t>was very much a UK/China split in the weekday socials (understandable)</a:t>
                      </a:r>
                    </a:p>
                    <a:p>
                      <a:r>
                        <a:rPr lang="en-GB" sz="1000" dirty="0" smtClean="0"/>
                        <a:t>T</a:t>
                      </a:r>
                      <a:r>
                        <a:rPr sz="1000" dirty="0" smtClean="0"/>
                        <a:t>he </a:t>
                      </a:r>
                      <a:r>
                        <a:rPr sz="1000" dirty="0"/>
                        <a:t>Russia-china cultural show was sprung upon us. It was embarrassing for all </a:t>
                      </a:r>
                      <a:r>
                        <a:rPr sz="1000" dirty="0" smtClean="0"/>
                        <a:t>parties</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lang="en-GB" sz="1000" dirty="0" smtClean="0"/>
                        <a:t>M</a:t>
                      </a:r>
                      <a:r>
                        <a:rPr sz="1000" dirty="0" smtClean="0"/>
                        <a:t>ore </a:t>
                      </a:r>
                      <a:r>
                        <a:rPr sz="1000" dirty="0"/>
                        <a:t>foreign doctors, longer time (maybe in summer holiday), holding in the </a:t>
                      </a:r>
                      <a:r>
                        <a:rPr sz="1000" dirty="0" smtClean="0"/>
                        <a:t>UK</a:t>
                      </a:r>
                      <a:r>
                        <a:rPr lang="en-GB" sz="1000" dirty="0" smtClean="0"/>
                        <a:t> </a:t>
                      </a:r>
                      <a:r>
                        <a:rPr lang="en-GB" sz="1000" b="1" dirty="0" smtClean="0"/>
                        <a:t>(Chinese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Discussion on habits of </a:t>
                      </a:r>
                      <a:r>
                        <a:rPr sz="1000" dirty="0" smtClean="0"/>
                        <a:t>eating</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sz="1000" dirty="0"/>
                        <a:t>I think it was brilliant the way we experienced it. I can't think of any ways it could be changed</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I already reply to these question in the other sections but the overall would be: </a:t>
                      </a:r>
                    </a:p>
                    <a:p>
                      <a:r>
                        <a:rPr sz="1000" dirty="0" smtClean="0"/>
                        <a:t>- </a:t>
                      </a:r>
                      <a:r>
                        <a:rPr sz="1000" dirty="0"/>
                        <a:t>More social activities during the week. Let us choose what we do and what we would like to do. Work on the cultural differences. For example, It would have been nice cooking dumpling together. </a:t>
                      </a:r>
                    </a:p>
                    <a:p>
                      <a:r>
                        <a:rPr sz="1000" dirty="0"/>
                        <a:t>- Less biased, not everyone is native and comes from western culture. </a:t>
                      </a:r>
                    </a:p>
                    <a:p>
                      <a:r>
                        <a:rPr sz="1000" dirty="0"/>
                        <a:t>- Different approach: engineering approach. </a:t>
                      </a:r>
                    </a:p>
                    <a:p>
                      <a:r>
                        <a:rPr sz="1000" dirty="0"/>
                        <a:t>- Different project in the technical week. More freedom to choose the project and innovate. </a:t>
                      </a:r>
                    </a:p>
                    <a:p>
                      <a:r>
                        <a:rPr sz="1000" dirty="0"/>
                        <a:t>- Extend the duration to three weeks</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smtClean="0"/>
                        <a:t>Nothing</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a:t>The communication before the activity should be </a:t>
                      </a:r>
                      <a:r>
                        <a:rPr sz="1000" dirty="0" smtClean="0"/>
                        <a:t>enhanced.</a:t>
                      </a:r>
                      <a:r>
                        <a:rPr lang="en-GB" sz="1000" baseline="0" dirty="0" smtClean="0"/>
                        <a:t> </a:t>
                      </a:r>
                      <a:r>
                        <a:rPr sz="1000" dirty="0" smtClean="0"/>
                        <a:t>The </a:t>
                      </a:r>
                      <a:r>
                        <a:rPr sz="1000" dirty="0"/>
                        <a:t>schedule should be more precise and detailed</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The content in week </a:t>
                      </a:r>
                      <a:r>
                        <a:rPr sz="1000" dirty="0" smtClean="0"/>
                        <a:t>2</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a:defRPr sz="1000" b="0"/>
                      </a:pPr>
                      <a:r>
                        <a:rPr lang="en-GB" sz="1000" dirty="0" smtClean="0"/>
                        <a:t>W</a:t>
                      </a:r>
                      <a:r>
                        <a:rPr sz="1000" dirty="0" smtClean="0"/>
                        <a:t>eek </a:t>
                      </a:r>
                      <a:r>
                        <a:rPr sz="1000" dirty="0"/>
                        <a:t>2 programs could be improved much </a:t>
                      </a:r>
                      <a:r>
                        <a:rPr sz="1000" dirty="0" smtClean="0"/>
                        <a:t>better</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Course content and form of arrangement in Week 2</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sz="1000" dirty="0"/>
                        <a:t>I was </a:t>
                      </a:r>
                      <a:r>
                        <a:rPr sz="1000" dirty="0" smtClean="0"/>
                        <a:t>satisfied</a:t>
                      </a:r>
                      <a:r>
                        <a:rPr lang="en-GB" sz="1000" dirty="0" smtClean="0"/>
                        <a:t> </a:t>
                      </a:r>
                      <a:r>
                        <a:rPr lang="en-GB" sz="1000" b="1" dirty="0" smtClean="0"/>
                        <a:t>(Chinese Student) </a:t>
                      </a:r>
                      <a:endParaRPr sz="1000" dirty="0"/>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a:defRPr sz="1000" b="0"/>
                      </a:pPr>
                      <a:r>
                        <a:rPr sz="1000" dirty="0"/>
                        <a:t>It's good! Really</a:t>
                      </a:r>
                      <a:r>
                        <a:rPr sz="1000" dirty="0" smtClean="0"/>
                        <a:t>!</a:t>
                      </a:r>
                      <a:r>
                        <a:rPr lang="en-GB" sz="1000" b="1" dirty="0" smtClean="0"/>
                        <a:t> (Chinese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11"/>
                  </a:ext>
                </a:extLst>
              </a:tr>
            </a:tbl>
          </a:graphicData>
        </a:graphic>
      </p:graphicFrame>
      <p:graphicFrame>
        <p:nvGraphicFramePr>
          <p:cNvPr id="5" name="New Table"/>
          <p:cNvGraphicFramePr>
            <a:graphicFrameLocks noGrp="1"/>
          </p:cNvGraphicFramePr>
          <p:nvPr>
            <p:ph sz="quarter" idx="14"/>
            <p:extLst>
              <p:ext uri="{D42A27DB-BD31-4B8C-83A1-F6EECF244321}">
                <p14:modId xmlns:p14="http://schemas.microsoft.com/office/powerpoint/2010/main" val="4012920502"/>
              </p:ext>
            </p:extLst>
          </p:nvPr>
        </p:nvGraphicFramePr>
        <p:xfrm>
          <a:off x="435445" y="4837976"/>
          <a:ext cx="8207375" cy="164592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I think the second week should be more focused to a specific task. I feel like there were several mini tasks during the week and we couldn't really focus on the main project so we had to rush it in the end. I also feel that it would be better to either give more background if we will all do a certain topic (like flying in this case) or give us more freedom on the topic. </a:t>
                      </a:r>
                      <a:r>
                        <a:rPr sz="1000" dirty="0" smtClean="0"/>
                        <a:t>I </a:t>
                      </a:r>
                      <a:r>
                        <a:rPr sz="1000" dirty="0"/>
                        <a:t>personally think it would be better if we were given more freedom and then we could come up with very interesting projects given our wide variety of subject areas. Maybe each team could be given a project on designing something that could help manufacturing be more sustainable in China and the UK, then we would have enough freedom to be creative and also use our own personal expertise</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sz="1000" dirty="0"/>
                        <a:t>The second week program needs to be revised and improved</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It could be really interesting if it was field specific. There are obviously good aspects to having it across fields, but much more practicable and useful ideas could come from a bit more field specific focus. An extra weekend to enjoy the place being visited would be good as well</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likely or not are you to recommend FELIA to other students?</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3847902888"/>
              </p:ext>
            </p:extLst>
          </p:nvPr>
        </p:nvGraphicFramePr>
        <p:xfrm>
          <a:off x="468313" y="908051"/>
          <a:ext cx="8207375" cy="460918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500341" y="5537752"/>
            <a:ext cx="8352928" cy="1107996"/>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11 would be very likely recommend FELIA to other students, 2 would be fairly likely recommend FELIA and 1 would be neither likely nor unlikely recommend FELIA. </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a:t>
            </a:r>
            <a:r>
              <a:rPr lang="en-GB" sz="1100" dirty="0">
                <a:latin typeface="Arial" panose="020B0604020202020204" pitchFamily="34" charset="0"/>
                <a:cs typeface="Arial" panose="020B0604020202020204" pitchFamily="34" charset="0"/>
              </a:rPr>
              <a:t>, </a:t>
            </a:r>
            <a:r>
              <a:rPr lang="en-GB" sz="1100" dirty="0" smtClean="0">
                <a:latin typeface="Arial" panose="020B0604020202020204" pitchFamily="34" charset="0"/>
                <a:cs typeface="Arial" panose="020B0604020202020204" pitchFamily="34" charset="0"/>
              </a:rPr>
              <a:t>10 </a:t>
            </a:r>
            <a:r>
              <a:rPr lang="en-GB" sz="1100" dirty="0">
                <a:latin typeface="Arial" panose="020B0604020202020204" pitchFamily="34" charset="0"/>
                <a:cs typeface="Arial" panose="020B0604020202020204" pitchFamily="34" charset="0"/>
              </a:rPr>
              <a:t>would be very likely recommend FELIA to other students, </a:t>
            </a:r>
            <a:r>
              <a:rPr lang="en-GB" sz="1100" dirty="0" smtClean="0">
                <a:latin typeface="Arial" panose="020B0604020202020204" pitchFamily="34" charset="0"/>
                <a:cs typeface="Arial" panose="020B0604020202020204" pitchFamily="34" charset="0"/>
              </a:rPr>
              <a:t>1 would </a:t>
            </a:r>
            <a:r>
              <a:rPr lang="en-GB" sz="1100" dirty="0">
                <a:latin typeface="Arial" panose="020B0604020202020204" pitchFamily="34" charset="0"/>
                <a:cs typeface="Arial" panose="020B0604020202020204" pitchFamily="34" charset="0"/>
              </a:rPr>
              <a:t>be fairly likely recommend FELIA and 1 would be neither likely nor unlikely recommend FELIA. </a:t>
            </a:r>
          </a:p>
          <a:p>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Other comments</a:t>
            </a:r>
            <a:endParaRPr lang="en-US" dirty="0"/>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1889756158"/>
              </p:ext>
            </p:extLst>
          </p:nvPr>
        </p:nvGraphicFramePr>
        <p:xfrm>
          <a:off x="467544" y="836712"/>
          <a:ext cx="8207375" cy="256032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Thankyou very much, Also we all really enjoyed having Carole there for the first few days as a calming influence</a:t>
                      </a:r>
                      <a:r>
                        <a:rPr sz="1000" dirty="0" smtClean="0"/>
                        <a:t>!</a:t>
                      </a:r>
                      <a:r>
                        <a:rPr lang="en-GB" sz="1000" b="1" dirty="0" smtClean="0"/>
                        <a:t> (UK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lang="en-GB" sz="1000" dirty="0" smtClean="0"/>
                        <a:t>L</a:t>
                      </a:r>
                      <a:r>
                        <a:rPr sz="1000" dirty="0" err="1" smtClean="0"/>
                        <a:t>ove</a:t>
                      </a:r>
                      <a:r>
                        <a:rPr sz="1000" dirty="0" smtClean="0"/>
                        <a:t> </a:t>
                      </a:r>
                      <a:r>
                        <a:rPr sz="1000" dirty="0"/>
                        <a:t>our teachers, and glad to receive friendship from other doctors, especially the UK </a:t>
                      </a:r>
                      <a:r>
                        <a:rPr sz="1000" dirty="0" smtClean="0"/>
                        <a:t>doctors</a:t>
                      </a:r>
                      <a:r>
                        <a:rPr lang="en-GB" sz="1000" dirty="0" smtClean="0"/>
                        <a:t> </a:t>
                      </a:r>
                      <a:r>
                        <a:rPr lang="en-GB" sz="1000" b="1" dirty="0" smtClean="0"/>
                        <a:t>(Chinese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a:defRPr sz="1000" b="0"/>
                      </a:pPr>
                      <a:r>
                        <a:rPr sz="1000" dirty="0"/>
                        <a:t>Thank you so much for a wonderful experience! And well done to everyone for </a:t>
                      </a:r>
                      <a:r>
                        <a:rPr sz="1000" dirty="0" err="1"/>
                        <a:t>organising</a:t>
                      </a:r>
                      <a:r>
                        <a:rPr sz="1000" dirty="0" smtClean="0"/>
                        <a:t>!</a:t>
                      </a:r>
                      <a:r>
                        <a:rPr lang="en-GB" sz="1000" dirty="0" smtClean="0"/>
                        <a:t> </a:t>
                      </a:r>
                      <a:r>
                        <a:rPr lang="en-GB" sz="1000" b="1" dirty="0" smtClean="0"/>
                        <a:t>(UK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a:defRPr sz="1000" b="0"/>
                      </a:pPr>
                      <a:r>
                        <a:rPr lang="en-GB" sz="1000" dirty="0" smtClean="0"/>
                        <a:t>N</a:t>
                      </a:r>
                      <a:r>
                        <a:rPr sz="1000" dirty="0" smtClean="0"/>
                        <a:t>one</a:t>
                      </a:r>
                      <a:r>
                        <a:rPr lang="en-GB" sz="1000" dirty="0" smtClean="0"/>
                        <a:t> </a:t>
                      </a:r>
                      <a:r>
                        <a:rPr lang="en-GB" sz="1000" b="1" dirty="0" smtClean="0"/>
                        <a:t>(Chinese Student) </a:t>
                      </a:r>
                      <a:endParaRPr sz="1000" dirty="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lang="en-GB" sz="1000" dirty="0" smtClean="0"/>
                        <a:t>E</a:t>
                      </a:r>
                      <a:r>
                        <a:rPr sz="1000" dirty="0" err="1" smtClean="0"/>
                        <a:t>verything</a:t>
                      </a:r>
                      <a:r>
                        <a:rPr sz="1000" dirty="0" smtClean="0"/>
                        <a:t> </a:t>
                      </a:r>
                      <a:r>
                        <a:rPr sz="1000" dirty="0"/>
                        <a:t>was </a:t>
                      </a:r>
                      <a:r>
                        <a:rPr sz="1000" dirty="0" smtClean="0"/>
                        <a:t>good</a:t>
                      </a:r>
                      <a:r>
                        <a:rPr lang="en-GB" sz="1000" b="1" dirty="0" smtClean="0"/>
                        <a:t> (UK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The second week's hands-on lesson experience is great, that is, the timing can be more reasonable</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a:defRPr sz="1000" b="0"/>
                      </a:pPr>
                      <a:r>
                        <a:rPr sz="1000" dirty="0"/>
                        <a:t>Some academic discussions about specific topics, which are related to our researches, are welcomed. </a:t>
                      </a:r>
                    </a:p>
                    <a:p>
                      <a:r>
                        <a:rPr sz="1000" dirty="0"/>
                        <a:t>Though we had discussions during spare time, I think seminars may be better</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a:defRPr sz="1000" b="0"/>
                      </a:pPr>
                      <a:r>
                        <a:rPr sz="1000" dirty="0"/>
                        <a:t>Thank you for holding this amazing academy. It's changed my life!</a:t>
                      </a:r>
                    </a:p>
                    <a:p>
                      <a:r>
                        <a:rPr sz="1000" dirty="0"/>
                        <a:t>Hope to join more activities held by the UK-China University Consortium on Engineering Education and Research again!</a:t>
                      </a:r>
                    </a:p>
                    <a:p>
                      <a:r>
                        <a:rPr sz="1000" dirty="0" smtClean="0"/>
                        <a:t>I'm </a:t>
                      </a:r>
                      <a:r>
                        <a:rPr sz="1000" dirty="0"/>
                        <a:t>preparing for going to the UK as a joint PhD next year. Hope to learn more and know the culture of UK better!</a:t>
                      </a:r>
                    </a:p>
                    <a:p>
                      <a:r>
                        <a:rPr sz="1000" dirty="0" smtClean="0"/>
                        <a:t>Great </a:t>
                      </a:r>
                      <a:r>
                        <a:rPr sz="1000" dirty="0"/>
                        <a:t>thanks to the tutors and all the staff</a:t>
                      </a:r>
                      <a:r>
                        <a:rPr sz="1000" dirty="0" smtClean="0"/>
                        <a:t>！</a:t>
                      </a:r>
                      <a:r>
                        <a:rPr lang="en-GB" sz="1000" dirty="0" smtClean="0"/>
                        <a:t> </a:t>
                      </a:r>
                      <a:r>
                        <a:rPr lang="en-GB" sz="1000" b="1" dirty="0" smtClean="0"/>
                        <a:t>(Chinese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did you hear about FELIA?</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ChartObject"/>
          <p:cNvGraphicFramePr>
            <a:graphicFrameLocks noGrp="1"/>
          </p:cNvGraphicFramePr>
          <p:nvPr>
            <p:ph sz="quarter" idx="15"/>
            <p:extLst>
              <p:ext uri="{D42A27DB-BD31-4B8C-83A1-F6EECF244321}">
                <p14:modId xmlns:p14="http://schemas.microsoft.com/office/powerpoint/2010/main" val="1741080472"/>
              </p:ext>
            </p:extLst>
          </p:nvPr>
        </p:nvGraphicFramePr>
        <p:xfrm>
          <a:off x="395536" y="764704"/>
          <a:ext cx="8207375"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467544" y="5661248"/>
            <a:ext cx="8352928" cy="938719"/>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for 5 their supervisor informed them and suggested applying. For 4 their supervisor nominated them. 4 heard via a Faculty-wide advertisement and 1 heard via their university’s Graduate School.</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 8 heard via a Faculty wide advertisement, for 2 their supervisor informed them and suggested applying and 2 were nominated by their supervisor. </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would you rate the amount of information provided ahead of FELIA to help you prepare? </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217918514"/>
              </p:ext>
            </p:extLst>
          </p:nvPr>
        </p:nvGraphicFramePr>
        <p:xfrm>
          <a:off x="468313" y="908051"/>
          <a:ext cx="8207375" cy="4537174"/>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661248"/>
            <a:ext cx="8352928" cy="769441"/>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4 found that there was too much information provided ahead of FELIA, 8 felt the amount of information provided was just right and 2 felt that there was too little information provided.</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 8 felt that information provided was just right and 4 felt there was too little information provided. </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useful or not did you find the joining instructions for FELIA?</a:t>
            </a:r>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2417521640"/>
              </p:ext>
            </p:extLst>
          </p:nvPr>
        </p:nvGraphicFramePr>
        <p:xfrm>
          <a:off x="468313" y="908051"/>
          <a:ext cx="8207375" cy="432115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661248"/>
            <a:ext cx="8352928" cy="938719"/>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7 students felt the joining instructions for FELIA were very useful and 7 felt the joining instructions were fairly useful.</a:t>
            </a:r>
          </a:p>
          <a:p>
            <a:endParaRPr lang="en-GB" sz="1100" dirty="0">
              <a:latin typeface="Arial" panose="020B0604020202020204" pitchFamily="34" charset="0"/>
              <a:cs typeface="Arial" panose="020B0604020202020204" pitchFamily="34" charset="0"/>
            </a:endParaRPr>
          </a:p>
          <a:p>
            <a:r>
              <a:rPr lang="en-GB" sz="1100" dirty="0" smtClean="0">
                <a:latin typeface="Arial" panose="020B0604020202020204" pitchFamily="34" charset="0"/>
                <a:cs typeface="Arial" panose="020B0604020202020204" pitchFamily="34" charset="0"/>
              </a:rPr>
              <a:t>Among students from the UK, </a:t>
            </a:r>
            <a:r>
              <a:rPr lang="en-GB" sz="1100" dirty="0">
                <a:latin typeface="Arial" panose="020B0604020202020204" pitchFamily="34" charset="0"/>
                <a:cs typeface="Arial" panose="020B0604020202020204" pitchFamily="34" charset="0"/>
              </a:rPr>
              <a:t>6 felt the joining instructions for FELIA were very useful and </a:t>
            </a:r>
            <a:r>
              <a:rPr lang="en-GB" sz="1100" dirty="0" smtClean="0">
                <a:latin typeface="Arial" panose="020B0604020202020204" pitchFamily="34" charset="0"/>
                <a:cs typeface="Arial" panose="020B0604020202020204" pitchFamily="34" charset="0"/>
              </a:rPr>
              <a:t>6 </a:t>
            </a:r>
            <a:r>
              <a:rPr lang="en-GB" sz="1100" dirty="0">
                <a:latin typeface="Arial" panose="020B0604020202020204" pitchFamily="34" charset="0"/>
                <a:cs typeface="Arial" panose="020B0604020202020204" pitchFamily="34" charset="0"/>
              </a:rPr>
              <a:t>felt the joining instructions were fairly useful.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What</a:t>
            </a:r>
            <a:r>
              <a:rPr lang="en-US" dirty="0"/>
              <a:t>, if any, additional information should have been included in the joining instructions?</a:t>
            </a:r>
          </a:p>
        </p:txBody>
      </p:sp>
      <p:sp>
        <p:nvSpPr>
          <p:cNvPr id="6" name="RepTitle"/>
          <p:cNvSpPr>
            <a:spLocks noGrp="1"/>
          </p:cNvSpPr>
          <p:nvPr>
            <p:ph sz="quarter" idx="16" hasCustomPrompt="1"/>
          </p:nvPr>
        </p:nvSpPr>
        <p:spPr/>
        <p:txBody>
          <a:bodyPr/>
          <a:lstStyle/>
          <a:p>
            <a:r>
              <a:rPr lang="en-US"/>
              <a:t>Future Engineers' Leadership and Innovation Academy (FELIA), Beijing 13 - 24 November 2017 - Feedback Survey </a:t>
            </a:r>
          </a:p>
        </p:txBody>
      </p:sp>
      <p:graphicFrame>
        <p:nvGraphicFramePr>
          <p:cNvPr id="8" name="New Table"/>
          <p:cNvGraphicFramePr>
            <a:graphicFrameLocks noGrp="1"/>
          </p:cNvGraphicFramePr>
          <p:nvPr>
            <p:ph sz="quarter" idx="14"/>
            <p:extLst>
              <p:ext uri="{D42A27DB-BD31-4B8C-83A1-F6EECF244321}">
                <p14:modId xmlns:p14="http://schemas.microsoft.com/office/powerpoint/2010/main" val="3205413167"/>
              </p:ext>
            </p:extLst>
          </p:nvPr>
        </p:nvGraphicFramePr>
        <p:xfrm>
          <a:off x="467544" y="836712"/>
          <a:ext cx="8207375" cy="426720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A list of apps to download before the trip i.e. </a:t>
                      </a:r>
                      <a:r>
                        <a:rPr sz="1000" dirty="0" err="1"/>
                        <a:t>travelcard</a:t>
                      </a:r>
                      <a:r>
                        <a:rPr sz="1000" dirty="0"/>
                        <a:t> apps (</a:t>
                      </a:r>
                      <a:r>
                        <a:rPr sz="1000" dirty="0" err="1"/>
                        <a:t>Monzo</a:t>
                      </a:r>
                      <a:r>
                        <a:rPr sz="1000" dirty="0"/>
                        <a:t>), cycling app </a:t>
                      </a:r>
                      <a:r>
                        <a:rPr sz="1000" dirty="0" err="1"/>
                        <a:t>Ofo</a:t>
                      </a:r>
                      <a:r>
                        <a:rPr sz="1000" dirty="0"/>
                        <a:t>, Offline Maps, Offline Translation</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r h="0">
                <a:tc>
                  <a:txBody>
                    <a:bodyPr/>
                    <a:lstStyle/>
                    <a:p>
                      <a:pPr>
                        <a:defRPr sz="1000" b="0"/>
                      </a:pPr>
                      <a:r>
                        <a:rPr lang="en-GB" sz="1000" dirty="0" smtClean="0"/>
                        <a:t>A</a:t>
                      </a:r>
                      <a:r>
                        <a:rPr sz="1000" dirty="0" smtClean="0"/>
                        <a:t>bout </a:t>
                      </a:r>
                      <a:r>
                        <a:rPr sz="1000" dirty="0"/>
                        <a:t>first day' </a:t>
                      </a:r>
                      <a:r>
                        <a:rPr sz="1000" dirty="0" smtClean="0"/>
                        <a:t>registration, </a:t>
                      </a:r>
                      <a:r>
                        <a:rPr sz="1000" dirty="0"/>
                        <a:t>couldn't find a effective way to get in touch with the staff, just met the others by chance in the lobby</a:t>
                      </a:r>
                      <a:r>
                        <a:rPr sz="1000" b="1" dirty="0" smtClean="0"/>
                        <a:t>.</a:t>
                      </a:r>
                      <a:r>
                        <a:rPr lang="en-GB" sz="1000" b="1" dirty="0" smtClean="0"/>
                        <a:t> (Chinese</a:t>
                      </a:r>
                      <a:r>
                        <a:rPr lang="en-GB" sz="1000" b="1" baseline="0" dirty="0" smtClean="0"/>
                        <a:t>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Like the classes in the first </a:t>
                      </a:r>
                      <a:r>
                        <a:rPr sz="1000" dirty="0" smtClean="0"/>
                        <a:t>week</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S</a:t>
                      </a:r>
                      <a:r>
                        <a:rPr sz="1000" dirty="0" err="1" smtClean="0"/>
                        <a:t>ome</a:t>
                      </a:r>
                      <a:r>
                        <a:rPr sz="1000" dirty="0" smtClean="0"/>
                        <a:t> </a:t>
                      </a:r>
                      <a:r>
                        <a:rPr sz="1000" dirty="0"/>
                        <a:t>teamwork thing. I mean we, as a member of team, can do something together</a:t>
                      </a:r>
                      <a:r>
                        <a:rPr sz="1000" dirty="0" smtClean="0"/>
                        <a:t>.</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03"/>
                  </a:ext>
                </a:extLst>
              </a:tr>
              <a:tr h="0">
                <a:tc>
                  <a:txBody>
                    <a:bodyPr/>
                    <a:lstStyle/>
                    <a:p>
                      <a:pPr>
                        <a:defRPr sz="1000" b="0"/>
                      </a:pPr>
                      <a:r>
                        <a:rPr sz="1000" dirty="0"/>
                        <a:t>The address of the hotel would have been good to have, but it wasn't an issue that we didn't have it</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4"/>
                  </a:ext>
                </a:extLst>
              </a:tr>
              <a:tr h="0">
                <a:tc>
                  <a:txBody>
                    <a:bodyPr/>
                    <a:lstStyle/>
                    <a:p>
                      <a:pPr>
                        <a:defRPr sz="1000" b="0"/>
                      </a:pPr>
                      <a:r>
                        <a:rPr sz="1000" dirty="0"/>
                        <a:t>It would have been nice to know in advance the detailed program, the working groups, the case of study and the technical week about drones. </a:t>
                      </a:r>
                      <a:r>
                        <a:rPr sz="1000" dirty="0" smtClean="0"/>
                        <a:t>Also</a:t>
                      </a:r>
                      <a:r>
                        <a:rPr sz="1000" dirty="0"/>
                        <a:t>, and maybe not related to this point, but I think it would have been nice to have a fb group or any social media to start posting pictures and info about the event. In that way, we would have known in advance and get started, start bonding and connecting with the other participants</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smtClean="0"/>
                        <a:t>None</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0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Add the previous student evaluation and </a:t>
                      </a:r>
                      <a:r>
                        <a:rPr sz="1000" dirty="0" smtClean="0"/>
                        <a:t>insights</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0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Detail arrangement for the two weeks</a:t>
                      </a:r>
                      <a:r>
                        <a:rPr sz="1000" dirty="0" smtClean="0"/>
                        <a:t>.</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08"/>
                  </a:ext>
                </a:extLst>
              </a:tr>
              <a:tr h="0">
                <a:tc>
                  <a:txBody>
                    <a:bodyPr/>
                    <a:lstStyle/>
                    <a:p>
                      <a:pPr>
                        <a:defRPr sz="1000" b="0"/>
                      </a:pPr>
                      <a:r>
                        <a:rPr sz="1000" dirty="0"/>
                        <a:t>If the instruction has more detail about the learning or activity plan, it will be more useful</a:t>
                      </a:r>
                      <a:r>
                        <a:rPr sz="1000" dirty="0" smtClean="0"/>
                        <a:t>.</a:t>
                      </a:r>
                      <a:r>
                        <a:rPr lang="en-GB" sz="1000" b="1" dirty="0" smtClean="0"/>
                        <a:t> (Chinese</a:t>
                      </a:r>
                      <a:r>
                        <a:rPr lang="en-GB" sz="1000" b="1" baseline="0" dirty="0" smtClean="0"/>
                        <a:t> Student)</a:t>
                      </a:r>
                      <a:endParaRPr sz="1000" dirty="0"/>
                    </a:p>
                  </a:txBody>
                  <a:tcPr>
                    <a:lnL w="0"/>
                    <a:lnR w="0"/>
                    <a:solidFill>
                      <a:prstClr val="black">
                        <a:lumOff val="100000"/>
                        <a:lumOff val="100000"/>
                      </a:prstClr>
                    </a:solidFill>
                  </a:tcPr>
                </a:tc>
                <a:extLst>
                  <a:ext uri="{0D108BD9-81ED-4DB2-BD59-A6C34878D82A}">
                    <a16:rowId xmlns:a16="http://schemas.microsoft.com/office/drawing/2014/main" val="10009"/>
                  </a:ext>
                </a:extLst>
              </a:tr>
              <a:tr h="0">
                <a:tc>
                  <a:txBody>
                    <a:bodyPr/>
                    <a:lstStyle/>
                    <a:p>
                      <a:pPr>
                        <a:defRPr sz="1000" b="0"/>
                      </a:pPr>
                      <a:r>
                        <a:rPr sz="1000" dirty="0"/>
                        <a:t>It would have been useful to know in a bit more anticipation the dates of the course. Otherwise the information before the trip was very good and useful</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10"/>
                  </a:ext>
                </a:extLst>
              </a:tr>
              <a:tr h="0">
                <a:tc>
                  <a:txBody>
                    <a:bodyPr/>
                    <a:lstStyle/>
                    <a:p>
                      <a:pPr>
                        <a:defRPr sz="1000" b="0"/>
                      </a:pPr>
                      <a:r>
                        <a:rPr lang="en-GB" sz="1000" dirty="0" smtClean="0"/>
                        <a:t>N</a:t>
                      </a:r>
                      <a:r>
                        <a:rPr sz="1000" dirty="0" smtClean="0"/>
                        <a:t>o</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1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lang="en-GB" sz="1000" dirty="0" smtClean="0"/>
                        <a:t>N</a:t>
                      </a:r>
                      <a:r>
                        <a:rPr sz="1000" dirty="0" smtClean="0"/>
                        <a:t>one</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1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sz="1000" b="0"/>
                      </a:pPr>
                      <a:r>
                        <a:rPr sz="1000" dirty="0"/>
                        <a:t>Some bullet points or key words listed for students to search and learn in </a:t>
                      </a:r>
                      <a:r>
                        <a:rPr sz="1000" dirty="0" smtClean="0"/>
                        <a:t>advance</a:t>
                      </a:r>
                      <a:r>
                        <a:rPr lang="en-GB" sz="1000" dirty="0" smtClean="0"/>
                        <a:t> </a:t>
                      </a:r>
                      <a:r>
                        <a:rPr lang="en-GB" sz="1000" b="1" dirty="0" smtClean="0"/>
                        <a:t>(Chinese</a:t>
                      </a:r>
                      <a:r>
                        <a:rPr lang="en-GB" sz="1000" b="1" baseline="0" dirty="0" smtClean="0"/>
                        <a:t> Student)</a:t>
                      </a:r>
                      <a:endParaRPr lang="en-GB" sz="1000" b="1" dirty="0" smtClean="0"/>
                    </a:p>
                  </a:txBody>
                  <a:tcPr>
                    <a:lnL w="0"/>
                    <a:lnR w="0"/>
                    <a:solidFill>
                      <a:prstClr val="black">
                        <a:lumOff val="100000"/>
                        <a:lumOff val="100000"/>
                      </a:prstClr>
                    </a:solidFill>
                  </a:tcPr>
                </a:tc>
                <a:extLst>
                  <a:ext uri="{0D108BD9-81ED-4DB2-BD59-A6C34878D82A}">
                    <a16:rowId xmlns:a16="http://schemas.microsoft.com/office/drawing/2014/main" val="10013"/>
                  </a:ext>
                </a:extLst>
              </a:tr>
              <a:tr h="0">
                <a:tc>
                  <a:txBody>
                    <a:bodyPr/>
                    <a:lstStyle/>
                    <a:p>
                      <a:pPr>
                        <a:defRPr sz="1000" b="0"/>
                      </a:pPr>
                      <a:r>
                        <a:rPr sz="1000" dirty="0"/>
                        <a:t>A list of useful apps to have set up would have been </a:t>
                      </a:r>
                      <a:r>
                        <a:rPr sz="1000" dirty="0" smtClean="0"/>
                        <a:t>great.</a:t>
                      </a:r>
                      <a:r>
                        <a:rPr lang="en-GB" sz="1000" baseline="0" dirty="0" smtClean="0"/>
                        <a:t>  </a:t>
                      </a:r>
                      <a:r>
                        <a:rPr sz="1000" dirty="0" smtClean="0"/>
                        <a:t>Once </a:t>
                      </a:r>
                      <a:r>
                        <a:rPr sz="1000" dirty="0"/>
                        <a:t>there, google play store was no good, so I could not install anything new.</a:t>
                      </a:r>
                    </a:p>
                    <a:p>
                      <a:r>
                        <a:rPr sz="1000" dirty="0" err="1" smtClean="0"/>
                        <a:t>Monzo</a:t>
                      </a:r>
                      <a:r>
                        <a:rPr sz="1000" dirty="0" smtClean="0"/>
                        <a:t>/</a:t>
                      </a:r>
                      <a:r>
                        <a:rPr sz="1000" dirty="0" err="1" smtClean="0"/>
                        <a:t>revolut</a:t>
                      </a:r>
                      <a:r>
                        <a:rPr sz="1000" dirty="0" smtClean="0"/>
                        <a:t> </a:t>
                      </a:r>
                      <a:r>
                        <a:rPr lang="en-GB" sz="1000" dirty="0" smtClean="0"/>
                        <a:t>,</a:t>
                      </a:r>
                      <a:r>
                        <a:rPr lang="en-GB" sz="1000" baseline="0" dirty="0" smtClean="0"/>
                        <a:t> </a:t>
                      </a:r>
                      <a:r>
                        <a:rPr sz="1000" dirty="0" smtClean="0"/>
                        <a:t>some </a:t>
                      </a:r>
                      <a:r>
                        <a:rPr sz="1000" dirty="0"/>
                        <a:t>map </a:t>
                      </a:r>
                      <a:r>
                        <a:rPr sz="1000" dirty="0" smtClean="0"/>
                        <a:t>app</a:t>
                      </a:r>
                      <a:r>
                        <a:rPr lang="en-GB" sz="1000" dirty="0" smtClean="0"/>
                        <a:t>,</a:t>
                      </a:r>
                      <a:r>
                        <a:rPr lang="en-GB" sz="1000" baseline="0" dirty="0" smtClean="0"/>
                        <a:t> </a:t>
                      </a:r>
                      <a:r>
                        <a:rPr sz="1000" dirty="0" smtClean="0"/>
                        <a:t>the </a:t>
                      </a:r>
                      <a:r>
                        <a:rPr sz="1000" dirty="0"/>
                        <a:t>bike rental </a:t>
                      </a:r>
                      <a:r>
                        <a:rPr sz="1000" dirty="0" smtClean="0"/>
                        <a:t>thing?</a:t>
                      </a:r>
                      <a:r>
                        <a:rPr lang="en-GB" sz="1000" dirty="0" smtClean="0"/>
                        <a:t>,</a:t>
                      </a:r>
                      <a:r>
                        <a:rPr lang="en-GB" sz="1000" baseline="0" dirty="0" smtClean="0"/>
                        <a:t> </a:t>
                      </a:r>
                      <a:r>
                        <a:rPr sz="1000" dirty="0" smtClean="0"/>
                        <a:t>offline </a:t>
                      </a:r>
                      <a:r>
                        <a:rPr sz="1000" dirty="0"/>
                        <a:t>translation/phrase </a:t>
                      </a:r>
                      <a:r>
                        <a:rPr sz="1000" dirty="0" smtClean="0"/>
                        <a:t>stuff</a:t>
                      </a:r>
                      <a:r>
                        <a:rPr lang="en-GB" sz="1000" baseline="0" dirty="0" smtClean="0"/>
                        <a:t> </a:t>
                      </a:r>
                      <a:r>
                        <a:rPr lang="en-GB" sz="1000" dirty="0" smtClean="0"/>
                        <a:t>E</a:t>
                      </a:r>
                      <a:r>
                        <a:rPr sz="1000" dirty="0" err="1" smtClean="0"/>
                        <a:t>tc</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14"/>
                  </a:ext>
                </a:extLst>
              </a:tr>
            </a:tbl>
          </a:graphicData>
        </a:graphic>
      </p:graphicFrame>
      <p:graphicFrame>
        <p:nvGraphicFramePr>
          <p:cNvPr id="5" name="New Table"/>
          <p:cNvGraphicFramePr>
            <a:graphicFrameLocks noGrp="1"/>
          </p:cNvGraphicFramePr>
          <p:nvPr>
            <p:ph sz="quarter" idx="14"/>
            <p:extLst>
              <p:ext uri="{D42A27DB-BD31-4B8C-83A1-F6EECF244321}">
                <p14:modId xmlns:p14="http://schemas.microsoft.com/office/powerpoint/2010/main" val="2395845020"/>
              </p:ext>
            </p:extLst>
          </p:nvPr>
        </p:nvGraphicFramePr>
        <p:xfrm>
          <a:off x="489769" y="5103912"/>
          <a:ext cx="8207375" cy="396240"/>
        </p:xfrm>
        <a:graphic>
          <a:graphicData uri="http://schemas.openxmlformats.org/drawingml/2006/table">
            <a:tbl>
              <a:tblPr>
                <a:tableStyleId>{5C22544A-7EE6-4342-B048-85BDC9FD1C3A}</a:tableStyleId>
              </a:tblPr>
              <a:tblGrid>
                <a:gridCol w="8207375">
                  <a:extLst>
                    <a:ext uri="{9D8B030D-6E8A-4147-A177-3AD203B41FA5}">
                      <a16:colId xmlns:a16="http://schemas.microsoft.com/office/drawing/2014/main" val="20000"/>
                    </a:ext>
                  </a:extLst>
                </a:gridCol>
              </a:tblGrid>
              <a:tr h="0">
                <a:tc>
                  <a:txBody>
                    <a:bodyPr/>
                    <a:lstStyle/>
                    <a:p>
                      <a:pPr>
                        <a:defRPr sz="1000" b="0"/>
                      </a:pPr>
                      <a:r>
                        <a:rPr sz="1000" dirty="0"/>
                        <a:t>There should be significantly more detail about all the activities during FELIA, more information on what the program would include, especially the technical part where we did not know what to expect. Also some cultural background would have been very useful</a:t>
                      </a:r>
                      <a:r>
                        <a:rPr sz="1000" dirty="0" smtClean="0"/>
                        <a:t>.</a:t>
                      </a:r>
                      <a:r>
                        <a:rPr lang="en-GB" sz="1000" dirty="0" smtClean="0"/>
                        <a:t> </a:t>
                      </a:r>
                      <a:r>
                        <a:rPr lang="en-GB" sz="1000" b="1" dirty="0" smtClean="0"/>
                        <a:t>(UK Student)</a:t>
                      </a:r>
                      <a:endParaRPr sz="1000" b="1" dirty="0"/>
                    </a:p>
                  </a:txBody>
                  <a:tcPr>
                    <a:lnL w="0"/>
                    <a:lnR w="0"/>
                    <a:solidFill>
                      <a:prstClr val="black">
                        <a:lumOff val="100000"/>
                        <a:lumOff val="100000"/>
                      </a:prstClr>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smtClean="0"/>
              <a:t>How </a:t>
            </a:r>
            <a:r>
              <a:rPr lang="en-US" dirty="0"/>
              <a:t>useful or not did you find the webinar prior to departure</a:t>
            </a:r>
            <a:r>
              <a:rPr lang="en-US" dirty="0" smtClean="0"/>
              <a:t>? (UK </a:t>
            </a:r>
            <a:r>
              <a:rPr lang="en-US" dirty="0"/>
              <a:t>s</a:t>
            </a:r>
            <a:r>
              <a:rPr lang="en-US" dirty="0" smtClean="0"/>
              <a:t>tudents only)</a:t>
            </a:r>
            <a:endParaRPr lang="en-US" dirty="0"/>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844201098"/>
              </p:ext>
            </p:extLst>
          </p:nvPr>
        </p:nvGraphicFramePr>
        <p:xfrm>
          <a:off x="468313" y="908051"/>
          <a:ext cx="8207375" cy="439315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661248"/>
            <a:ext cx="8352928" cy="430887"/>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the students from the UK, 5 </a:t>
            </a:r>
            <a:r>
              <a:rPr lang="en-GB" sz="1100" dirty="0">
                <a:latin typeface="Arial" panose="020B0604020202020204" pitchFamily="34" charset="0"/>
                <a:cs typeface="Arial" panose="020B0604020202020204" pitchFamily="34" charset="0"/>
              </a:rPr>
              <a:t>felt </a:t>
            </a:r>
            <a:r>
              <a:rPr lang="en-GB" sz="1100" dirty="0" smtClean="0">
                <a:latin typeface="Arial" panose="020B0604020202020204" pitchFamily="34" charset="0"/>
                <a:cs typeface="Arial" panose="020B0604020202020204" pitchFamily="34" charset="0"/>
              </a:rPr>
              <a:t>the webinar was very useful, 6 </a:t>
            </a:r>
            <a:r>
              <a:rPr lang="en-GB" sz="1100" dirty="0">
                <a:latin typeface="Arial" panose="020B0604020202020204" pitchFamily="34" charset="0"/>
                <a:cs typeface="Arial" panose="020B0604020202020204" pitchFamily="34" charset="0"/>
              </a:rPr>
              <a:t>felt </a:t>
            </a:r>
            <a:r>
              <a:rPr lang="en-GB" sz="1100" dirty="0" smtClean="0">
                <a:latin typeface="Arial" panose="020B0604020202020204" pitchFamily="34" charset="0"/>
                <a:cs typeface="Arial" panose="020B0604020202020204" pitchFamily="34" charset="0"/>
              </a:rPr>
              <a:t>the webinar was fairly useful and 1 felt the webinar was not useful at all.</a:t>
            </a:r>
            <a:endParaRPr lang="en-GB" sz="11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468313" y="313582"/>
            <a:ext cx="8229600" cy="547088"/>
          </a:xfrm>
        </p:spPr>
        <p:txBody>
          <a:bodyPr>
            <a:normAutofit fontScale="90000"/>
          </a:bodyPr>
          <a:lstStyle/>
          <a:p>
            <a:r>
              <a:rPr lang="en-US" dirty="0" smtClean="0"/>
              <a:t>Due </a:t>
            </a:r>
            <a:r>
              <a:rPr lang="en-US" dirty="0"/>
              <a:t>to the late submission of attendee names we were unable to schedule a webinar to provide you with further information regarding the FELIA. Would you have found a webinar useful or was there enough information provided in the Joining Instructions to help you prepare</a:t>
            </a:r>
            <a:r>
              <a:rPr lang="en-US" dirty="0" smtClean="0"/>
              <a:t>? (Chinese students only)</a:t>
            </a:r>
            <a:endParaRPr lang="en-US" dirty="0"/>
          </a:p>
        </p:txBody>
      </p:sp>
      <p:sp>
        <p:nvSpPr>
          <p:cNvPr id="5" name="RepTitle"/>
          <p:cNvSpPr>
            <a:spLocks noGrp="1"/>
          </p:cNvSpPr>
          <p:nvPr>
            <p:ph sz="quarter" idx="14" hasCustomPrompt="1"/>
          </p:nvPr>
        </p:nvSpPr>
        <p:spPr/>
        <p:txBody>
          <a:bodyPr/>
          <a:lstStyle/>
          <a:p>
            <a:r>
              <a:rPr lang="en-US"/>
              <a:t>Future Engineers' Leadership and Innovation Academy (FELIA), Beijing 13 - 24 November 2017 - Feedback Survey </a:t>
            </a:r>
          </a:p>
        </p:txBody>
      </p:sp>
      <p:graphicFrame>
        <p:nvGraphicFramePr>
          <p:cNvPr id="6" name="ChartObject"/>
          <p:cNvGraphicFramePr>
            <a:graphicFrameLocks noGrp="1"/>
          </p:cNvGraphicFramePr>
          <p:nvPr>
            <p:ph sz="quarter" idx="10"/>
            <p:extLst>
              <p:ext uri="{D42A27DB-BD31-4B8C-83A1-F6EECF244321}">
                <p14:modId xmlns:p14="http://schemas.microsoft.com/office/powerpoint/2010/main" val="1583369429"/>
              </p:ext>
            </p:extLst>
          </p:nvPr>
        </p:nvGraphicFramePr>
        <p:xfrm>
          <a:off x="468313" y="908051"/>
          <a:ext cx="8207375" cy="439315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67544" y="5661248"/>
            <a:ext cx="8352928" cy="430887"/>
          </a:xfrm>
          <a:prstGeom prst="rect">
            <a:avLst/>
          </a:prstGeom>
          <a:noFill/>
        </p:spPr>
        <p:txBody>
          <a:bodyPr wrap="square" rtlCol="0">
            <a:spAutoFit/>
          </a:bodyPr>
          <a:lstStyle/>
          <a:p>
            <a:r>
              <a:rPr lang="en-GB" sz="1100" dirty="0" smtClean="0">
                <a:latin typeface="Arial" panose="020B0604020202020204" pitchFamily="34" charset="0"/>
                <a:cs typeface="Arial" panose="020B0604020202020204" pitchFamily="34" charset="0"/>
              </a:rPr>
              <a:t>Among students from China, </a:t>
            </a:r>
            <a:r>
              <a:rPr lang="en-GB" sz="1100" dirty="0">
                <a:latin typeface="Arial" panose="020B0604020202020204" pitchFamily="34" charset="0"/>
                <a:cs typeface="Arial" panose="020B0604020202020204" pitchFamily="34" charset="0"/>
              </a:rPr>
              <a:t>4</a:t>
            </a:r>
            <a:r>
              <a:rPr lang="en-GB" sz="1100" dirty="0" smtClean="0">
                <a:latin typeface="Arial" panose="020B0604020202020204" pitchFamily="34" charset="0"/>
                <a:cs typeface="Arial" panose="020B0604020202020204" pitchFamily="34" charset="0"/>
              </a:rPr>
              <a:t> students felt they would have found a webinar very useful and 10 felt that they would have found a webinar fairly useful.</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18449"/>
  <p:tag name="AS_OS" val="Microsoft Windows NT 6.2.9200.0"/>
  <p:tag name="AS_RELEASE_DATE" val="2013.05.24"/>
  <p:tag name="AS_TITLE" val="Aspose.Slides for .NET 4.0"/>
  <p:tag name="AS_VERSION" val="7.5.1.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meNew">
  <a:themeElements>
    <a:clrScheme name="Custom 22">
      <a:dk1>
        <a:sysClr val="windowText" lastClr="000000"/>
      </a:dk1>
      <a:lt1>
        <a:srgbClr val="7F7F7F"/>
      </a:lt1>
      <a:dk2>
        <a:srgbClr val="1F497D"/>
      </a:dk2>
      <a:lt2>
        <a:srgbClr val="EEECE1"/>
      </a:lt2>
      <a:accent1>
        <a:srgbClr val="E5E5E5"/>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ant" typeface="新細明體"/>
        <a:font script="Telu" typeface="Gautami"/>
        <a:font script="Ethi" typeface="Nyala"/>
        <a:font script="Jpan" typeface="ＭＳ ゴシック"/>
        <a:font script="Sinh" typeface="Iskoola Pota"/>
        <a:font script="Deva" typeface="Mangal"/>
        <a:font script="Knda" typeface="Tunga"/>
        <a:font script="Tibt" typeface="Microsoft Himalaya"/>
        <a:font script="Khmr" typeface="MoolBoran"/>
        <a:font script="Taml" typeface="Latha"/>
        <a:font script="Hebr" typeface="Times New Roman"/>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alibri"/>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ant" typeface="新細明體"/>
        <a:font script="Telu" typeface="Gautami"/>
        <a:font script="Ethi" typeface="Nyala"/>
        <a:font script="Jpan" typeface="ＭＳ 明朝"/>
        <a:font script="Sinh" typeface="Iskoola Pota"/>
        <a:font script="Deva" typeface="Mangal"/>
        <a:font script="Knda" typeface="Tunga"/>
        <a:font script="Tibt" typeface="Microsoft Himalaya"/>
        <a:font script="Khmr" typeface="DaunPenh"/>
        <a:font script="Taml" typeface="Latha"/>
        <a:font script="Hebr" typeface="Arial"/>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tileRect/>
        </a:gradFill>
        <a:blipFill rotWithShape="1">
          <a:blip xmlns:r="http://schemas.openxmlformats.org/officeDocument/2006/relationships" r:embed="rId1">
            <a:duotone>
              <a:schemeClr val="phClr">
                <a:tint val="97000"/>
              </a:schemeClr>
              <a:schemeClr val="phClr">
                <a:shade val="96000"/>
              </a:schemeClr>
            </a:duotone>
          </a:blip>
          <a:srcRect/>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alibri"/>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9BA79E8A800428B8A07A456E23D9A" ma:contentTypeVersion="0" ma:contentTypeDescription="Create a new document." ma:contentTypeScope="" ma:versionID="be4ca58c1f95a82da70fb254d758c054">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46663B-E7C2-401F-9D7B-10A324CE34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E0AF79AB-AEFA-4BDF-B49C-9F40D852194A}">
  <ds:schemaRefs>
    <ds:schemaRef ds:uri="http://schemas.microsoft.com/sharepoint/v3/contenttype/forms"/>
  </ds:schemaRefs>
</ds:datastoreItem>
</file>

<file path=customXml/itemProps3.xml><?xml version="1.0" encoding="utf-8"?>
<ds:datastoreItem xmlns:ds="http://schemas.openxmlformats.org/officeDocument/2006/customXml" ds:itemID="{DDD0C1D3-96FF-4255-B9E4-9A56024D9AF6}">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ThemeNew</Template>
  <TotalTime>1187</TotalTime>
  <Words>8272</Words>
  <Application>Microsoft Office PowerPoint</Application>
  <PresentationFormat>On-screen Show (4:3)</PresentationFormat>
  <Paragraphs>386</Paragraphs>
  <Slides>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Angsana New</vt:lpstr>
      <vt:lpstr>Arial</vt:lpstr>
      <vt:lpstr>Calibri</vt:lpstr>
      <vt:lpstr>Cambria</vt:lpstr>
      <vt:lpstr>Times New Roman</vt:lpstr>
      <vt:lpstr>ThemeNew</vt:lpstr>
      <vt:lpstr>Executive Summary</vt:lpstr>
      <vt:lpstr>PowerPoint Presentation</vt:lpstr>
      <vt:lpstr>Where are you from?</vt:lpstr>
      <vt:lpstr>How did you hear about FELIA?</vt:lpstr>
      <vt:lpstr>How would you rate the amount of information provided ahead of FELIA to help you prepare? </vt:lpstr>
      <vt:lpstr>How useful or not did you find the joining instructions for FELIA?</vt:lpstr>
      <vt:lpstr>What, if any, additional information should have been included in the joining instructions?</vt:lpstr>
      <vt:lpstr>How useful or not did you find the webinar prior to departure? (UK students only)</vt:lpstr>
      <vt:lpstr>Due to the late submission of attendee names we were unable to schedule a webinar to provide you with further information regarding the FELIA. Would you have found a webinar useful or was there enough information provided in the Joining Instructions to help you prepare? (Chinese students only)</vt:lpstr>
      <vt:lpstr>What, if any, other suggestions would you have to improve communications prior to FELIA?</vt:lpstr>
      <vt:lpstr>How would you rate the VLE (Virtual Learning Environment) provided?</vt:lpstr>
      <vt:lpstr>What, if anything, should have been added to the VLE (Virtual Learning Environment)?</vt:lpstr>
      <vt:lpstr>How useful or not did you find using the mentimeter to provide feedback?</vt:lpstr>
      <vt:lpstr>What, if anything, did you enjoy most about Week 1?</vt:lpstr>
      <vt:lpstr>What, if anything, did you enjoy most about Week 1?</vt:lpstr>
      <vt:lpstr>What, if any, improvements or changes are needed for Week 1 of FELIA?</vt:lpstr>
      <vt:lpstr>How challenging were the group tasks during Week 2? </vt:lpstr>
      <vt:lpstr>Did the skills you acquired during Week 1 help you complete the tasks assigned in Week 2?</vt:lpstr>
      <vt:lpstr>What, if anything, did you enjoy most about Week 2?</vt:lpstr>
      <vt:lpstr>What, if anything, did you enjoy most about Week 2?</vt:lpstr>
      <vt:lpstr>What, if any, improvements or changes are needed for Week 2 of FELIA?</vt:lpstr>
      <vt:lpstr>What, if any, improvements or changes are needed for Week 2 of FELIA?</vt:lpstr>
      <vt:lpstr>What, if anything, did you enjoy most about FELIA overall?</vt:lpstr>
      <vt:lpstr>What, if anything, did you enjoy most about FELIA overall?</vt:lpstr>
      <vt:lpstr>How would you rate the number of social activities organised during FELIA?</vt:lpstr>
      <vt:lpstr>To what extent, if at all, would you say your cultural awareness of China has improved as a result of participating in FELIA? (UK students only)</vt:lpstr>
      <vt:lpstr>To what extent, if at all, would you say your cultural awareness of the UK has improved as a result of participating in FELIA? (Chinese students only)</vt:lpstr>
      <vt:lpstr>Having completed the programme do you feel better prepared to undertake a research fellowship in one of the Consortium's partner institutions outside your home country?</vt:lpstr>
      <vt:lpstr>Has completing the programme given you desire to undertake a research fellowship in one of the Consortium's partner institutions outside your home country?</vt:lpstr>
      <vt:lpstr>What, if any, aspects of FELIA do you think should be changed?</vt:lpstr>
      <vt:lpstr>How likely or not are you to recommend FELIA to other students?</vt:lpstr>
      <vt:lpstr>Other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abc</dc:creator>
  <cp:lastModifiedBy>Carole Maslowski</cp:lastModifiedBy>
  <cp:revision>484</cp:revision>
  <dcterms:created xsi:type="dcterms:W3CDTF">2013-05-14T13:56:12Z</dcterms:created>
  <dcterms:modified xsi:type="dcterms:W3CDTF">2017-12-12T09:05:09Z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0x010100C7C9BA79E8A800428B8A07A456E23D9A</vt:lpwstr>
  </property>
</Properties>
</file>